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838840584" r:id="rId5"/>
    <p:sldId id="838840583" r:id="rId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31219_修正" id="{6A1A380E-6B34-4F1B-AB07-74A349F927CC}">
          <p14:sldIdLst>
            <p14:sldId id="838840584"/>
            <p14:sldId id="838840583"/>
          </p14:sldIdLst>
        </p14:section>
      </p14:sectionLst>
    </p:ext>
    <p:ext uri="{EFAFB233-063F-42B5-8137-9DF3F51BA10A}">
      <p15:sldGuideLst xmlns:p15="http://schemas.microsoft.com/office/powerpoint/2012/main">
        <p15:guide id="1" orient="horz" pos="470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FEDFE1"/>
    <a:srgbClr val="DAE3F3"/>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DAE77-8779-483F-A9F1-3BE6729560FB}" v="16" dt="2023-12-28T10:13:34.205"/>
    <p1510:client id="{E62CB131-B469-46D2-B343-FF12EAD88C7D}" v="4" dt="2023-12-28T08:56:2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940" y="66"/>
      </p:cViewPr>
      <p:guideLst>
        <p:guide orient="horz" pos="470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科 雄志(yamashina-yuuji)" userId="3a02a96f-e7bc-40b8-a6c5-db7901760914" providerId="ADAL" clId="{E62CB131-B469-46D2-B343-FF12EAD88C7D}"/>
    <pc:docChg chg="undo redo custSel modSld">
      <pc:chgData name="山科 雄志(yamashina-yuuji)" userId="3a02a96f-e7bc-40b8-a6c5-db7901760914" providerId="ADAL" clId="{E62CB131-B469-46D2-B343-FF12EAD88C7D}" dt="2023-12-28T08:59:31.071" v="74" actId="948"/>
      <pc:docMkLst>
        <pc:docMk/>
      </pc:docMkLst>
      <pc:sldChg chg="modSp mod">
        <pc:chgData name="山科 雄志(yamashina-yuuji)" userId="3a02a96f-e7bc-40b8-a6c5-db7901760914" providerId="ADAL" clId="{E62CB131-B469-46D2-B343-FF12EAD88C7D}" dt="2023-12-28T08:59:31.071" v="74" actId="948"/>
        <pc:sldMkLst>
          <pc:docMk/>
          <pc:sldMk cId="1393073906" sldId="838840584"/>
        </pc:sldMkLst>
        <pc:spChg chg="mod">
          <ac:chgData name="山科 雄志(yamashina-yuuji)" userId="3a02a96f-e7bc-40b8-a6c5-db7901760914" providerId="ADAL" clId="{E62CB131-B469-46D2-B343-FF12EAD88C7D}" dt="2023-12-28T08:58:09.200" v="34" actId="1035"/>
          <ac:spMkLst>
            <pc:docMk/>
            <pc:sldMk cId="1393073906" sldId="838840584"/>
            <ac:spMk id="22" creationId="{24BDCB3F-0F71-9074-441A-E390A7B9ED3D}"/>
          </ac:spMkLst>
        </pc:spChg>
        <pc:spChg chg="mod">
          <ac:chgData name="山科 雄志(yamashina-yuuji)" userId="3a02a96f-e7bc-40b8-a6c5-db7901760914" providerId="ADAL" clId="{E62CB131-B469-46D2-B343-FF12EAD88C7D}" dt="2023-12-28T08:58:09.200" v="34" actId="1035"/>
          <ac:spMkLst>
            <pc:docMk/>
            <pc:sldMk cId="1393073906" sldId="838840584"/>
            <ac:spMk id="27" creationId="{CF3BB44F-8977-6AFD-5AAC-ACA472C72DE9}"/>
          </ac:spMkLst>
        </pc:spChg>
        <pc:spChg chg="mod">
          <ac:chgData name="山科 雄志(yamashina-yuuji)" userId="3a02a96f-e7bc-40b8-a6c5-db7901760914" providerId="ADAL" clId="{E62CB131-B469-46D2-B343-FF12EAD88C7D}" dt="2023-12-28T08:58:09.200" v="34" actId="1035"/>
          <ac:spMkLst>
            <pc:docMk/>
            <pc:sldMk cId="1393073906" sldId="838840584"/>
            <ac:spMk id="30" creationId="{F326BEB4-FCF8-3818-A7CD-C4FC637DB1A2}"/>
          </ac:spMkLst>
        </pc:spChg>
        <pc:spChg chg="mod">
          <ac:chgData name="山科 雄志(yamashina-yuuji)" userId="3a02a96f-e7bc-40b8-a6c5-db7901760914" providerId="ADAL" clId="{E62CB131-B469-46D2-B343-FF12EAD88C7D}" dt="2023-12-28T08:59:31.071" v="74" actId="948"/>
          <ac:spMkLst>
            <pc:docMk/>
            <pc:sldMk cId="1393073906" sldId="838840584"/>
            <ac:spMk id="31" creationId="{7255C306-BD10-F6A8-E311-3092AE7A4269}"/>
          </ac:spMkLst>
        </pc:spChg>
        <pc:spChg chg="mod">
          <ac:chgData name="山科 雄志(yamashina-yuuji)" userId="3a02a96f-e7bc-40b8-a6c5-db7901760914" providerId="ADAL" clId="{E62CB131-B469-46D2-B343-FF12EAD88C7D}" dt="2023-12-28T08:58:09.200" v="34" actId="1035"/>
          <ac:spMkLst>
            <pc:docMk/>
            <pc:sldMk cId="1393073906" sldId="838840584"/>
            <ac:spMk id="32" creationId="{E2F67E1F-A094-865B-1E8E-B2D38ACFFB16}"/>
          </ac:spMkLst>
        </pc:spChg>
        <pc:spChg chg="mod">
          <ac:chgData name="山科 雄志(yamashina-yuuji)" userId="3a02a96f-e7bc-40b8-a6c5-db7901760914" providerId="ADAL" clId="{E62CB131-B469-46D2-B343-FF12EAD88C7D}" dt="2023-12-28T08:58:09.200" v="34" actId="1035"/>
          <ac:spMkLst>
            <pc:docMk/>
            <pc:sldMk cId="1393073906" sldId="838840584"/>
            <ac:spMk id="40" creationId="{15AC7C29-8A3D-48AE-920F-399A0C3F5385}"/>
          </ac:spMkLst>
        </pc:spChg>
        <pc:spChg chg="mod">
          <ac:chgData name="山科 雄志(yamashina-yuuji)" userId="3a02a96f-e7bc-40b8-a6c5-db7901760914" providerId="ADAL" clId="{E62CB131-B469-46D2-B343-FF12EAD88C7D}" dt="2023-12-28T08:58:09.200" v="34" actId="1035"/>
          <ac:spMkLst>
            <pc:docMk/>
            <pc:sldMk cId="1393073906" sldId="838840584"/>
            <ac:spMk id="41" creationId="{2CBEA067-7DED-680C-DD1E-963DF617608E}"/>
          </ac:spMkLst>
        </pc:spChg>
        <pc:spChg chg="mod">
          <ac:chgData name="山科 雄志(yamashina-yuuji)" userId="3a02a96f-e7bc-40b8-a6c5-db7901760914" providerId="ADAL" clId="{E62CB131-B469-46D2-B343-FF12EAD88C7D}" dt="2023-12-28T08:58:09.200" v="34" actId="1035"/>
          <ac:spMkLst>
            <pc:docMk/>
            <pc:sldMk cId="1393073906" sldId="838840584"/>
            <ac:spMk id="43" creationId="{C7E80427-28D3-E8BE-6F76-DFE0ADFDD173}"/>
          </ac:spMkLst>
        </pc:spChg>
        <pc:spChg chg="mod">
          <ac:chgData name="山科 雄志(yamashina-yuuji)" userId="3a02a96f-e7bc-40b8-a6c5-db7901760914" providerId="ADAL" clId="{E62CB131-B469-46D2-B343-FF12EAD88C7D}" dt="2023-12-28T08:58:09.200" v="34" actId="1035"/>
          <ac:spMkLst>
            <pc:docMk/>
            <pc:sldMk cId="1393073906" sldId="838840584"/>
            <ac:spMk id="64" creationId="{6B8D7973-DFBC-C585-87F1-1E79B1450421}"/>
          </ac:spMkLst>
        </pc:spChg>
        <pc:spChg chg="mod">
          <ac:chgData name="山科 雄志(yamashina-yuuji)" userId="3a02a96f-e7bc-40b8-a6c5-db7901760914" providerId="ADAL" clId="{E62CB131-B469-46D2-B343-FF12EAD88C7D}" dt="2023-12-28T08:58:09.200" v="34" actId="1035"/>
          <ac:spMkLst>
            <pc:docMk/>
            <pc:sldMk cId="1393073906" sldId="838840584"/>
            <ac:spMk id="67" creationId="{CC780083-A429-D238-A615-01A56B6677DD}"/>
          </ac:spMkLst>
        </pc:spChg>
        <pc:spChg chg="mod">
          <ac:chgData name="山科 雄志(yamashina-yuuji)" userId="3a02a96f-e7bc-40b8-a6c5-db7901760914" providerId="ADAL" clId="{E62CB131-B469-46D2-B343-FF12EAD88C7D}" dt="2023-12-28T08:58:09.200" v="34" actId="1035"/>
          <ac:spMkLst>
            <pc:docMk/>
            <pc:sldMk cId="1393073906" sldId="838840584"/>
            <ac:spMk id="85" creationId="{9622D455-1EB9-BDAA-49F4-8331658C2518}"/>
          </ac:spMkLst>
        </pc:spChg>
        <pc:spChg chg="mod">
          <ac:chgData name="山科 雄志(yamashina-yuuji)" userId="3a02a96f-e7bc-40b8-a6c5-db7901760914" providerId="ADAL" clId="{E62CB131-B469-46D2-B343-FF12EAD88C7D}" dt="2023-12-28T08:58:09.200" v="34" actId="1035"/>
          <ac:spMkLst>
            <pc:docMk/>
            <pc:sldMk cId="1393073906" sldId="838840584"/>
            <ac:spMk id="86" creationId="{CD40FCED-441B-EC4F-8AB0-02E3F3C83BE3}"/>
          </ac:spMkLst>
        </pc:spChg>
        <pc:spChg chg="mod">
          <ac:chgData name="山科 雄志(yamashina-yuuji)" userId="3a02a96f-e7bc-40b8-a6c5-db7901760914" providerId="ADAL" clId="{E62CB131-B469-46D2-B343-FF12EAD88C7D}" dt="2023-12-28T08:58:09.200" v="34" actId="1035"/>
          <ac:spMkLst>
            <pc:docMk/>
            <pc:sldMk cId="1393073906" sldId="838840584"/>
            <ac:spMk id="87" creationId="{4D981379-AEEA-4881-AD4C-471D4D213E8F}"/>
          </ac:spMkLst>
        </pc:spChg>
        <pc:spChg chg="mod">
          <ac:chgData name="山科 雄志(yamashina-yuuji)" userId="3a02a96f-e7bc-40b8-a6c5-db7901760914" providerId="ADAL" clId="{E62CB131-B469-46D2-B343-FF12EAD88C7D}" dt="2023-12-28T08:58:09.200" v="34" actId="1035"/>
          <ac:spMkLst>
            <pc:docMk/>
            <pc:sldMk cId="1393073906" sldId="838840584"/>
            <ac:spMk id="91" creationId="{7B9EBC5D-C3D6-48D9-8588-38380DF60F35}"/>
          </ac:spMkLst>
        </pc:spChg>
        <pc:spChg chg="mod">
          <ac:chgData name="山科 雄志(yamashina-yuuji)" userId="3a02a96f-e7bc-40b8-a6c5-db7901760914" providerId="ADAL" clId="{E62CB131-B469-46D2-B343-FF12EAD88C7D}" dt="2023-12-28T08:58:09.200" v="34" actId="1035"/>
          <ac:spMkLst>
            <pc:docMk/>
            <pc:sldMk cId="1393073906" sldId="838840584"/>
            <ac:spMk id="99" creationId="{9B0C5688-61B7-45B2-875A-A3E7B20FC419}"/>
          </ac:spMkLst>
        </pc:spChg>
        <pc:spChg chg="mod">
          <ac:chgData name="山科 雄志(yamashina-yuuji)" userId="3a02a96f-e7bc-40b8-a6c5-db7901760914" providerId="ADAL" clId="{E62CB131-B469-46D2-B343-FF12EAD88C7D}" dt="2023-12-28T08:58:09.200" v="34" actId="1035"/>
          <ac:spMkLst>
            <pc:docMk/>
            <pc:sldMk cId="1393073906" sldId="838840584"/>
            <ac:spMk id="108" creationId="{3ED00845-01AE-A1C0-AF91-6EE4B6C5BA18}"/>
          </ac:spMkLst>
        </pc:spChg>
        <pc:spChg chg="mod">
          <ac:chgData name="山科 雄志(yamashina-yuuji)" userId="3a02a96f-e7bc-40b8-a6c5-db7901760914" providerId="ADAL" clId="{E62CB131-B469-46D2-B343-FF12EAD88C7D}" dt="2023-12-28T08:58:09.200" v="34" actId="1035"/>
          <ac:spMkLst>
            <pc:docMk/>
            <pc:sldMk cId="1393073906" sldId="838840584"/>
            <ac:spMk id="109" creationId="{B513F11D-F85B-3BC6-A70F-06630E4A4DDF}"/>
          </ac:spMkLst>
        </pc:spChg>
        <pc:spChg chg="mod">
          <ac:chgData name="山科 雄志(yamashina-yuuji)" userId="3a02a96f-e7bc-40b8-a6c5-db7901760914" providerId="ADAL" clId="{E62CB131-B469-46D2-B343-FF12EAD88C7D}" dt="2023-12-28T08:58:09.200" v="34" actId="1035"/>
          <ac:spMkLst>
            <pc:docMk/>
            <pc:sldMk cId="1393073906" sldId="838840584"/>
            <ac:spMk id="110" creationId="{2C251CCF-4907-32E7-C0E5-8073F8FE663F}"/>
          </ac:spMkLst>
        </pc:spChg>
        <pc:grpChg chg="mod">
          <ac:chgData name="山科 雄志(yamashina-yuuji)" userId="3a02a96f-e7bc-40b8-a6c5-db7901760914" providerId="ADAL" clId="{E62CB131-B469-46D2-B343-FF12EAD88C7D}" dt="2023-12-28T08:58:33.952" v="70" actId="14100"/>
          <ac:grpSpMkLst>
            <pc:docMk/>
            <pc:sldMk cId="1393073906" sldId="838840584"/>
            <ac:grpSpMk id="19" creationId="{12133F84-1249-834A-2445-21FDDCCE22C9}"/>
          </ac:grpSpMkLst>
        </pc:grpChg>
        <pc:grpChg chg="mod">
          <ac:chgData name="山科 雄志(yamashina-yuuji)" userId="3a02a96f-e7bc-40b8-a6c5-db7901760914" providerId="ADAL" clId="{E62CB131-B469-46D2-B343-FF12EAD88C7D}" dt="2023-12-28T08:58:09.200" v="34" actId="1035"/>
          <ac:grpSpMkLst>
            <pc:docMk/>
            <pc:sldMk cId="1393073906" sldId="838840584"/>
            <ac:grpSpMk id="26" creationId="{2CA6AEEF-6A7D-3961-3ADD-E09FE7DC0278}"/>
          </ac:grpSpMkLst>
        </pc:grpChg>
        <pc:grpChg chg="mod">
          <ac:chgData name="山科 雄志(yamashina-yuuji)" userId="3a02a96f-e7bc-40b8-a6c5-db7901760914" providerId="ADAL" clId="{E62CB131-B469-46D2-B343-FF12EAD88C7D}" dt="2023-12-28T08:58:09.200" v="34" actId="1035"/>
          <ac:grpSpMkLst>
            <pc:docMk/>
            <pc:sldMk cId="1393073906" sldId="838840584"/>
            <ac:grpSpMk id="88" creationId="{B43F8A4C-9D8E-44F5-BF67-6CCE71D355CD}"/>
          </ac:grpSpMkLst>
        </pc:grpChg>
        <pc:picChg chg="mod">
          <ac:chgData name="山科 雄志(yamashina-yuuji)" userId="3a02a96f-e7bc-40b8-a6c5-db7901760914" providerId="ADAL" clId="{E62CB131-B469-46D2-B343-FF12EAD88C7D}" dt="2023-12-28T08:58:09.200" v="34" actId="1035"/>
          <ac:picMkLst>
            <pc:docMk/>
            <pc:sldMk cId="1393073906" sldId="838840584"/>
            <ac:picMk id="28" creationId="{4686ECD8-506E-D121-7644-3CD55B4E49B7}"/>
          </ac:picMkLst>
        </pc:picChg>
        <pc:picChg chg="mod">
          <ac:chgData name="山科 雄志(yamashina-yuuji)" userId="3a02a96f-e7bc-40b8-a6c5-db7901760914" providerId="ADAL" clId="{E62CB131-B469-46D2-B343-FF12EAD88C7D}" dt="2023-12-28T08:58:09.200" v="34" actId="1035"/>
          <ac:picMkLst>
            <pc:docMk/>
            <pc:sldMk cId="1393073906" sldId="838840584"/>
            <ac:picMk id="45" creationId="{5B2E4A4A-2068-07A9-0C2C-0D704B6201CA}"/>
          </ac:picMkLst>
        </pc:picChg>
        <pc:picChg chg="mod">
          <ac:chgData name="山科 雄志(yamashina-yuuji)" userId="3a02a96f-e7bc-40b8-a6c5-db7901760914" providerId="ADAL" clId="{E62CB131-B469-46D2-B343-FF12EAD88C7D}" dt="2023-12-28T08:58:09.200" v="34" actId="1035"/>
          <ac:picMkLst>
            <pc:docMk/>
            <pc:sldMk cId="1393073906" sldId="838840584"/>
            <ac:picMk id="71" creationId="{65563FBA-18E5-C242-3E24-18479FB4BAF4}"/>
          </ac:picMkLst>
        </pc:picChg>
      </pc:sldChg>
    </pc:docChg>
  </pc:docChgLst>
  <pc:docChgLst>
    <pc:chgData name="山科 雄志(yamashina-yuuji)" userId="3a02a96f-e7bc-40b8-a6c5-db7901760914" providerId="ADAL" clId="{4E9DAE77-8779-483F-A9F1-3BE6729560FB}"/>
    <pc:docChg chg="modSld">
      <pc:chgData name="山科 雄志(yamashina-yuuji)" userId="3a02a96f-e7bc-40b8-a6c5-db7901760914" providerId="ADAL" clId="{4E9DAE77-8779-483F-A9F1-3BE6729560FB}" dt="2023-12-28T10:14:03.155" v="93" actId="115"/>
      <pc:docMkLst>
        <pc:docMk/>
      </pc:docMkLst>
      <pc:sldChg chg="modSp mod">
        <pc:chgData name="山科 雄志(yamashina-yuuji)" userId="3a02a96f-e7bc-40b8-a6c5-db7901760914" providerId="ADAL" clId="{4E9DAE77-8779-483F-A9F1-3BE6729560FB}" dt="2023-12-28T10:14:03.155" v="93" actId="115"/>
        <pc:sldMkLst>
          <pc:docMk/>
          <pc:sldMk cId="1393073906" sldId="838840584"/>
        </pc:sldMkLst>
        <pc:spChg chg="mod">
          <ac:chgData name="山科 雄志(yamashina-yuuji)" userId="3a02a96f-e7bc-40b8-a6c5-db7901760914" providerId="ADAL" clId="{4E9DAE77-8779-483F-A9F1-3BE6729560FB}" dt="2023-12-28T10:14:03.155" v="93" actId="115"/>
          <ac:spMkLst>
            <pc:docMk/>
            <pc:sldMk cId="1393073906" sldId="838840584"/>
            <ac:spMk id="31" creationId="{7255C306-BD10-F6A8-E311-3092AE7A4269}"/>
          </ac:spMkLst>
        </pc:spChg>
        <pc:grpChg chg="mod">
          <ac:chgData name="山科 雄志(yamashina-yuuji)" userId="3a02a96f-e7bc-40b8-a6c5-db7901760914" providerId="ADAL" clId="{4E9DAE77-8779-483F-A9F1-3BE6729560FB}" dt="2023-12-28T10:10:22.945" v="7" actId="1036"/>
          <ac:grpSpMkLst>
            <pc:docMk/>
            <pc:sldMk cId="1393073906" sldId="838840584"/>
            <ac:grpSpMk id="19" creationId="{12133F84-1249-834A-2445-21FDDCCE22C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76F9163-3BF5-4D3C-AE5D-F75E927243AF}" type="datetimeFigureOut">
              <a:rPr kumimoji="1" lang="ja-JP" altLang="en-US" smtClean="0"/>
              <a:t>2024/1/11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91EB57A-2E64-4D6C-B306-D35255F30200}" type="slidenum">
              <a:rPr kumimoji="1" lang="ja-JP" altLang="en-US" smtClean="0"/>
              <a:t>‹#›</a:t>
            </a:fld>
            <a:endParaRPr kumimoji="1" lang="ja-JP" altLang="en-US"/>
          </a:p>
        </p:txBody>
      </p:sp>
    </p:spTree>
    <p:extLst>
      <p:ext uri="{BB962C8B-B14F-4D97-AF65-F5344CB8AC3E}">
        <p14:creationId xmlns:p14="http://schemas.microsoft.com/office/powerpoint/2010/main" val="3075398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1EB57A-2E64-4D6C-B306-D35255F30200}" type="slidenum">
              <a:rPr kumimoji="1" lang="ja-JP" altLang="en-US" smtClean="0"/>
              <a:t>1</a:t>
            </a:fld>
            <a:endParaRPr kumimoji="1" lang="ja-JP" altLang="en-US"/>
          </a:p>
        </p:txBody>
      </p:sp>
    </p:spTree>
    <p:extLst>
      <p:ext uri="{BB962C8B-B14F-4D97-AF65-F5344CB8AC3E}">
        <p14:creationId xmlns:p14="http://schemas.microsoft.com/office/powerpoint/2010/main" val="23529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フローチャート: 処理 105">
            <a:extLst>
              <a:ext uri="{FF2B5EF4-FFF2-40B4-BE49-F238E27FC236}">
                <a16:creationId xmlns:a16="http://schemas.microsoft.com/office/drawing/2014/main" id="{47AC89C6-63BB-A04E-1987-F304005BED61}"/>
              </a:ext>
            </a:extLst>
          </p:cNvPr>
          <p:cNvSpPr/>
          <p:nvPr/>
        </p:nvSpPr>
        <p:spPr bwMode="auto">
          <a:xfrm>
            <a:off x="1715613" y="1794575"/>
            <a:ext cx="3426774" cy="81021"/>
          </a:xfrm>
          <a:prstGeom prst="flowChartProcess">
            <a:avLst/>
          </a:prstGeom>
          <a:solidFill>
            <a:srgbClr val="DAE3F3"/>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7076AB61-A8A1-2162-9C62-1C66384DC09A}"/>
              </a:ext>
            </a:extLst>
          </p:cNvPr>
          <p:cNvGrpSpPr/>
          <p:nvPr/>
        </p:nvGrpSpPr>
        <p:grpSpPr>
          <a:xfrm>
            <a:off x="-105726" y="-8891"/>
            <a:ext cx="6982368" cy="1520891"/>
            <a:chOff x="-108484" y="-8891"/>
            <a:chExt cx="6982368" cy="1520891"/>
          </a:xfrm>
        </p:grpSpPr>
        <p:grpSp>
          <p:nvGrpSpPr>
            <p:cNvPr id="70" name="グループ化 69">
              <a:extLst>
                <a:ext uri="{FF2B5EF4-FFF2-40B4-BE49-F238E27FC236}">
                  <a16:creationId xmlns:a16="http://schemas.microsoft.com/office/drawing/2014/main" id="{720088DA-2052-9546-C1AE-364BADFA0CF7}"/>
                </a:ext>
              </a:extLst>
            </p:cNvPr>
            <p:cNvGrpSpPr/>
            <p:nvPr/>
          </p:nvGrpSpPr>
          <p:grpSpPr>
            <a:xfrm>
              <a:off x="-108484" y="-8891"/>
              <a:ext cx="6982368" cy="1520891"/>
              <a:chOff x="-108484" y="-8891"/>
              <a:chExt cx="6982368" cy="1520891"/>
            </a:xfrm>
          </p:grpSpPr>
          <p:sp>
            <p:nvSpPr>
              <p:cNvPr id="7" name="正方形/長方形 6">
                <a:extLst>
                  <a:ext uri="{FF2B5EF4-FFF2-40B4-BE49-F238E27FC236}">
                    <a16:creationId xmlns:a16="http://schemas.microsoft.com/office/drawing/2014/main" id="{A5C84C65-21F6-D192-DC54-F3EB4F5D622F}"/>
                  </a:ext>
                </a:extLst>
              </p:cNvPr>
              <p:cNvSpPr/>
              <p:nvPr/>
            </p:nvSpPr>
            <p:spPr>
              <a:xfrm>
                <a:off x="-2116" y="0"/>
                <a:ext cx="6876000" cy="1512000"/>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69ABD868-BCDA-362D-994C-265059B1FDCD}"/>
                  </a:ext>
                </a:extLst>
              </p:cNvPr>
              <p:cNvSpPr/>
              <p:nvPr/>
            </p:nvSpPr>
            <p:spPr>
              <a:xfrm flipV="1">
                <a:off x="-2116" y="1464860"/>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正方形/長方形 13">
                <a:extLst>
                  <a:ext uri="{FF2B5EF4-FFF2-40B4-BE49-F238E27FC236}">
                    <a16:creationId xmlns:a16="http://schemas.microsoft.com/office/drawing/2014/main" id="{2F8A6E15-950F-171D-C5AE-1290E8B5CAF6}"/>
                  </a:ext>
                </a:extLst>
              </p:cNvPr>
              <p:cNvSpPr/>
              <p:nvPr/>
            </p:nvSpPr>
            <p:spPr>
              <a:xfrm flipV="1">
                <a:off x="-2116" y="-8891"/>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8282462A-6E48-F5D1-CA3C-0F05E43E056A}"/>
                  </a:ext>
                </a:extLst>
              </p:cNvPr>
              <p:cNvSpPr txBox="1"/>
              <p:nvPr/>
            </p:nvSpPr>
            <p:spPr>
              <a:xfrm>
                <a:off x="-108484" y="667"/>
                <a:ext cx="1603104" cy="32946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（令和</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月時点）</a:t>
                </a:r>
              </a:p>
            </p:txBody>
          </p:sp>
        </p:grpSp>
        <p:sp>
          <p:nvSpPr>
            <p:cNvPr id="12" name="正方形/長方形 11">
              <a:extLst>
                <a:ext uri="{FF2B5EF4-FFF2-40B4-BE49-F238E27FC236}">
                  <a16:creationId xmlns:a16="http://schemas.microsoft.com/office/drawing/2014/main" id="{12A0C7C8-4BAF-3390-4462-300380C59DA8}"/>
                </a:ext>
              </a:extLst>
            </p:cNvPr>
            <p:cNvSpPr/>
            <p:nvPr/>
          </p:nvSpPr>
          <p:spPr>
            <a:xfrm>
              <a:off x="62813" y="250992"/>
              <a:ext cx="6207925" cy="56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マイナ保険証をご利用ください</a:t>
              </a:r>
            </a:p>
          </p:txBody>
        </p:sp>
        <p:pic>
          <p:nvPicPr>
            <p:cNvPr id="13" name="Picture 8">
              <a:extLst>
                <a:ext uri="{FF2B5EF4-FFF2-40B4-BE49-F238E27FC236}">
                  <a16:creationId xmlns:a16="http://schemas.microsoft.com/office/drawing/2014/main" id="{CADB5828-E7F9-DC09-50EE-B8FC7E4B7B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90" b="98540" l="3318" r="96209">
                          <a14:foregroundMark x1="27014" y1="7664" x2="31280" y2="76642"/>
                          <a14:foregroundMark x1="31280" y1="76642" x2="54976" y2="83942"/>
                          <a14:foregroundMark x1="54976" y1="83942" x2="64455" y2="77737"/>
                          <a14:foregroundMark x1="15166" y1="70803" x2="78673" y2="68613"/>
                          <a14:foregroundMark x1="78673" y1="68613" x2="86256" y2="68978"/>
                          <a14:foregroundMark x1="79147" y1="86496" x2="82464" y2="64234"/>
                          <a14:foregroundMark x1="82464" y1="64234" x2="53081" y2="89781"/>
                          <a14:foregroundMark x1="53081" y1="89781" x2="17062" y2="79562"/>
                          <a14:foregroundMark x1="17062" y1="79562" x2="23223" y2="56204"/>
                          <a14:foregroundMark x1="23223" y1="56204" x2="28436" y2="55474"/>
                          <a14:foregroundMark x1="46919" y1="56569" x2="57346" y2="68248"/>
                          <a14:foregroundMark x1="68246" y1="54015" x2="82464" y2="72263"/>
                          <a14:foregroundMark x1="82464" y1="72263" x2="84834" y2="87226"/>
                          <a14:foregroundMark x1="86256" y1="60949" x2="88152" y2="78832"/>
                          <a14:foregroundMark x1="97156" y1="67883" x2="74408" y2="73358"/>
                          <a14:foregroundMark x1="46919" y1="98905" x2="76303" y2="89416"/>
                          <a14:foregroundMark x1="76303" y1="89416" x2="85308" y2="77737"/>
                          <a14:foregroundMark x1="3318" y1="66423" x2="36019" y2="75182"/>
                          <a14:foregroundMark x1="25118" y1="96350" x2="54502" y2="79562"/>
                          <a14:foregroundMark x1="50237" y1="98905" x2="60664" y2="97445"/>
                          <a14:foregroundMark x1="54028" y1="6569" x2="69194" y2="26642"/>
                          <a14:foregroundMark x1="69194" y1="26642" x2="69194" y2="48175"/>
                          <a14:foregroundMark x1="69194" y1="48175" x2="64929" y2="58029"/>
                          <a14:foregroundMark x1="66825" y1="4380" x2="72038" y2="2190"/>
                        </a14:backgroundRemoval>
                      </a14:imgEffect>
                    </a14:imgLayer>
                  </a14:imgProps>
                </a:ext>
                <a:ext uri="{28A0092B-C50C-407E-A947-70E740481C1C}">
                  <a14:useLocalDpi xmlns:a14="http://schemas.microsoft.com/office/drawing/2010/main" val="0"/>
                </a:ext>
              </a:extLst>
            </a:blip>
            <a:srcRect/>
            <a:stretch>
              <a:fillRect/>
            </a:stretch>
          </p:blipFill>
          <p:spPr bwMode="auto">
            <a:xfrm rot="1213643">
              <a:off x="6070857" y="160049"/>
              <a:ext cx="581100" cy="754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a:extLst>
              <a:ext uri="{FF2B5EF4-FFF2-40B4-BE49-F238E27FC236}">
                <a16:creationId xmlns:a16="http://schemas.microsoft.com/office/drawing/2014/main" id="{2CA6AEEF-6A7D-3961-3ADD-E09FE7DC0278}"/>
              </a:ext>
            </a:extLst>
          </p:cNvPr>
          <p:cNvGrpSpPr/>
          <p:nvPr/>
        </p:nvGrpSpPr>
        <p:grpSpPr>
          <a:xfrm>
            <a:off x="150691" y="1844861"/>
            <a:ext cx="6518309" cy="500377"/>
            <a:chOff x="150691" y="2102612"/>
            <a:chExt cx="6518309" cy="500377"/>
          </a:xfrm>
        </p:grpSpPr>
        <p:sp>
          <p:nvSpPr>
            <p:cNvPr id="48" name="四角形: 角を丸くする 47">
              <a:extLst>
                <a:ext uri="{FF2B5EF4-FFF2-40B4-BE49-F238E27FC236}">
                  <a16:creationId xmlns:a16="http://schemas.microsoft.com/office/drawing/2014/main" id="{F36E973E-A943-4A4C-917B-E1ACE463DD8D}"/>
                </a:ext>
              </a:extLst>
            </p:cNvPr>
            <p:cNvSpPr/>
            <p:nvPr/>
          </p:nvSpPr>
          <p:spPr>
            <a:xfrm>
              <a:off x="189000" y="2183884"/>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四角形: 角を丸くする 64">
              <a:extLst>
                <a:ext uri="{FF2B5EF4-FFF2-40B4-BE49-F238E27FC236}">
                  <a16:creationId xmlns:a16="http://schemas.microsoft.com/office/drawing/2014/main" id="{F0C36E2F-E262-4305-8BFD-2D80008A2606}"/>
                </a:ext>
              </a:extLst>
            </p:cNvPr>
            <p:cNvSpPr/>
            <p:nvPr/>
          </p:nvSpPr>
          <p:spPr>
            <a:xfrm>
              <a:off x="150691" y="2102612"/>
              <a:ext cx="54999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医療費を</a:t>
              </a:r>
              <a:r>
                <a:rPr kumimoji="1" lang="en-US" altLang="ja-JP"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円節約できる</a:t>
              </a:r>
            </a:p>
          </p:txBody>
        </p:sp>
      </p:grpSp>
      <p:sp>
        <p:nvSpPr>
          <p:cNvPr id="22" name="四角形: 角を丸くする 21">
            <a:extLst>
              <a:ext uri="{FF2B5EF4-FFF2-40B4-BE49-F238E27FC236}">
                <a16:creationId xmlns:a16="http://schemas.microsoft.com/office/drawing/2014/main" id="{24BDCB3F-0F71-9074-441A-E390A7B9ED3D}"/>
              </a:ext>
            </a:extLst>
          </p:cNvPr>
          <p:cNvSpPr/>
          <p:nvPr/>
        </p:nvSpPr>
        <p:spPr>
          <a:xfrm>
            <a:off x="189000" y="2364632"/>
            <a:ext cx="6480000" cy="1438205"/>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挿絵 が含まれている画像&#10;&#10;自動的に生成された説明">
            <a:extLst>
              <a:ext uri="{FF2B5EF4-FFF2-40B4-BE49-F238E27FC236}">
                <a16:creationId xmlns:a16="http://schemas.microsoft.com/office/drawing/2014/main" id="{65563FBA-18E5-C242-3E24-18479FB4BAF4}"/>
              </a:ext>
            </a:extLst>
          </p:cNvPr>
          <p:cNvPicPr>
            <a:picLocks noChangeAspect="1"/>
          </p:cNvPicPr>
          <p:nvPr/>
        </p:nvPicPr>
        <p:blipFill rotWithShape="1">
          <a:blip r:embed="rId5"/>
          <a:srcRect l="49688" t="13333" r="4459" b="17109"/>
          <a:stretch/>
        </p:blipFill>
        <p:spPr>
          <a:xfrm>
            <a:off x="5746540" y="2860925"/>
            <a:ext cx="827889" cy="941913"/>
          </a:xfrm>
          <a:prstGeom prst="rect">
            <a:avLst/>
          </a:prstGeom>
        </p:spPr>
      </p:pic>
      <p:sp>
        <p:nvSpPr>
          <p:cNvPr id="41" name="吹き出し: 角を丸めた四角形 40">
            <a:extLst>
              <a:ext uri="{FF2B5EF4-FFF2-40B4-BE49-F238E27FC236}">
                <a16:creationId xmlns:a16="http://schemas.microsoft.com/office/drawing/2014/main" id="{2CBEA067-7DED-680C-DD1E-963DF617608E}"/>
              </a:ext>
            </a:extLst>
          </p:cNvPr>
          <p:cNvSpPr/>
          <p:nvPr/>
        </p:nvSpPr>
        <p:spPr bwMode="auto">
          <a:xfrm>
            <a:off x="4247677" y="2545356"/>
            <a:ext cx="1521048" cy="864000"/>
          </a:xfrm>
          <a:prstGeom prst="wedgeRoundRectCallout">
            <a:avLst>
              <a:gd name="adj1" fmla="val 56750"/>
              <a:gd name="adj2" fmla="val 35250"/>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マイナ保険証の方が自己負担も</a:t>
            </a:r>
            <a:br>
              <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低くなるんだ</a:t>
            </a:r>
          </a:p>
        </p:txBody>
      </p:sp>
      <p:sp>
        <p:nvSpPr>
          <p:cNvPr id="87" name="四角形: 角を丸くする 86">
            <a:extLst>
              <a:ext uri="{FF2B5EF4-FFF2-40B4-BE49-F238E27FC236}">
                <a16:creationId xmlns:a16="http://schemas.microsoft.com/office/drawing/2014/main" id="{4D981379-AEEA-4881-AD4C-471D4D213E8F}"/>
              </a:ext>
            </a:extLst>
          </p:cNvPr>
          <p:cNvSpPr/>
          <p:nvPr/>
        </p:nvSpPr>
        <p:spPr>
          <a:xfrm>
            <a:off x="195711" y="3896040"/>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88" name="グループ化 87">
            <a:extLst>
              <a:ext uri="{FF2B5EF4-FFF2-40B4-BE49-F238E27FC236}">
                <a16:creationId xmlns:a16="http://schemas.microsoft.com/office/drawing/2014/main" id="{B43F8A4C-9D8E-44F5-BF67-6CCE71D355CD}"/>
              </a:ext>
            </a:extLst>
          </p:cNvPr>
          <p:cNvGrpSpPr/>
          <p:nvPr/>
        </p:nvGrpSpPr>
        <p:grpSpPr>
          <a:xfrm>
            <a:off x="292708" y="3905181"/>
            <a:ext cx="302493" cy="331924"/>
            <a:chOff x="-1994379" y="1497477"/>
            <a:chExt cx="432000" cy="452194"/>
          </a:xfrm>
        </p:grpSpPr>
        <p:sp>
          <p:nvSpPr>
            <p:cNvPr id="89" name="楕円 88">
              <a:extLst>
                <a:ext uri="{FF2B5EF4-FFF2-40B4-BE49-F238E27FC236}">
                  <a16:creationId xmlns:a16="http://schemas.microsoft.com/office/drawing/2014/main" id="{A47ED868-B772-43DF-8D6C-3D265F67E60D}"/>
                </a:ext>
              </a:extLst>
            </p:cNvPr>
            <p:cNvSpPr/>
            <p:nvPr/>
          </p:nvSpPr>
          <p:spPr>
            <a:xfrm>
              <a:off x="-1986706" y="1557316"/>
              <a:ext cx="411480" cy="392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0" name="楕円 89">
              <a:extLst>
                <a:ext uri="{FF2B5EF4-FFF2-40B4-BE49-F238E27FC236}">
                  <a16:creationId xmlns:a16="http://schemas.microsoft.com/office/drawing/2014/main" id="{248F95A1-0205-4A04-ABFC-C7CE93864CCD}"/>
                </a:ext>
              </a:extLst>
            </p:cNvPr>
            <p:cNvSpPr/>
            <p:nvPr/>
          </p:nvSpPr>
          <p:spPr>
            <a:xfrm>
              <a:off x="-1994379" y="1497477"/>
              <a:ext cx="432000" cy="43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a:solidFill>
                    <a:srgbClr val="0070C0"/>
                  </a:solidFill>
                  <a:latin typeface="BIZ UDゴシック" panose="020B0400000000000000" pitchFamily="49" charset="-128"/>
                  <a:ea typeface="BIZ UDゴシック" panose="020B0400000000000000" pitchFamily="49" charset="-128"/>
                </a:rPr>
                <a:t>２</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91" name="四角形: 角を丸くする 90">
            <a:extLst>
              <a:ext uri="{FF2B5EF4-FFF2-40B4-BE49-F238E27FC236}">
                <a16:creationId xmlns:a16="http://schemas.microsoft.com/office/drawing/2014/main" id="{7B9EBC5D-C3D6-48D9-8588-38380DF60F35}"/>
              </a:ext>
            </a:extLst>
          </p:cNvPr>
          <p:cNvSpPr/>
          <p:nvPr/>
        </p:nvSpPr>
        <p:spPr>
          <a:xfrm>
            <a:off x="122029" y="3831680"/>
            <a:ext cx="6613942"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より良い医療を受けることができる</a:t>
            </a:r>
          </a:p>
        </p:txBody>
      </p:sp>
      <p:sp>
        <p:nvSpPr>
          <p:cNvPr id="32" name="四角形: 角を丸くする 31">
            <a:extLst>
              <a:ext uri="{FF2B5EF4-FFF2-40B4-BE49-F238E27FC236}">
                <a16:creationId xmlns:a16="http://schemas.microsoft.com/office/drawing/2014/main" id="{E2F67E1F-A094-865B-1E8E-B2D38ACFFB16}"/>
              </a:ext>
            </a:extLst>
          </p:cNvPr>
          <p:cNvSpPr/>
          <p:nvPr/>
        </p:nvSpPr>
        <p:spPr>
          <a:xfrm>
            <a:off x="186064" y="4327193"/>
            <a:ext cx="6480000" cy="1548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9B0C5688-61B7-45B2-875A-A3E7B20FC419}"/>
              </a:ext>
            </a:extLst>
          </p:cNvPr>
          <p:cNvSpPr/>
          <p:nvPr/>
        </p:nvSpPr>
        <p:spPr>
          <a:xfrm>
            <a:off x="283894" y="4448070"/>
            <a:ext cx="3996000" cy="1270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defTabSz="457200" rtl="0" eaLnBrk="1" fontAlgn="auto" latinLnBrk="0" hangingPunct="1">
              <a:lnSpc>
                <a:spcPct val="11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過去のお薬情報や健康診断の結果を見られるようになるため、</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身体の状態や他の病気を推測</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して治療に役立てることができます。</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お薬の飲み合わせや分量を調整</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してもらうこともできます。</a:t>
            </a:r>
          </a:p>
        </p:txBody>
      </p:sp>
      <p:sp>
        <p:nvSpPr>
          <p:cNvPr id="43" name="吹き出し: 角を丸めた四角形 42">
            <a:extLst>
              <a:ext uri="{FF2B5EF4-FFF2-40B4-BE49-F238E27FC236}">
                <a16:creationId xmlns:a16="http://schemas.microsoft.com/office/drawing/2014/main" id="{C7E80427-28D3-E8BE-6F76-DFE0ADFDD173}"/>
              </a:ext>
            </a:extLst>
          </p:cNvPr>
          <p:cNvSpPr/>
          <p:nvPr/>
        </p:nvSpPr>
        <p:spPr bwMode="auto">
          <a:xfrm>
            <a:off x="4269862" y="4532181"/>
            <a:ext cx="1583024" cy="864000"/>
          </a:xfrm>
          <a:prstGeom prst="wedgeRoundRectCallout">
            <a:avLst>
              <a:gd name="adj1" fmla="val 56867"/>
              <a:gd name="adj2" fmla="val 34991"/>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よく覚えてない　</a:t>
            </a:r>
            <a:br>
              <a:rPr kumimoji="1"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内容もあるから　　助かるわね</a:t>
            </a:r>
          </a:p>
        </p:txBody>
      </p:sp>
      <p:sp>
        <p:nvSpPr>
          <p:cNvPr id="67" name="四角形: 角を丸くする 66">
            <a:extLst>
              <a:ext uri="{FF2B5EF4-FFF2-40B4-BE49-F238E27FC236}">
                <a16:creationId xmlns:a16="http://schemas.microsoft.com/office/drawing/2014/main" id="{CC780083-A429-D238-A615-01A56B6677DD}"/>
              </a:ext>
            </a:extLst>
          </p:cNvPr>
          <p:cNvSpPr/>
          <p:nvPr/>
        </p:nvSpPr>
        <p:spPr>
          <a:xfrm>
            <a:off x="161657" y="5959845"/>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86" name="四角形: 角を丸くする 85">
            <a:extLst>
              <a:ext uri="{FF2B5EF4-FFF2-40B4-BE49-F238E27FC236}">
                <a16:creationId xmlns:a16="http://schemas.microsoft.com/office/drawing/2014/main" id="{CD40FCED-441B-EC4F-8AB0-02E3F3C83BE3}"/>
              </a:ext>
            </a:extLst>
          </p:cNvPr>
          <p:cNvSpPr/>
          <p:nvPr/>
        </p:nvSpPr>
        <p:spPr>
          <a:xfrm>
            <a:off x="122270" y="5883108"/>
            <a:ext cx="66134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手続きなしで高額医療の限度額を超える支払を免除</a:t>
            </a:r>
          </a:p>
        </p:txBody>
      </p:sp>
      <p:sp>
        <p:nvSpPr>
          <p:cNvPr id="30" name="四角形: 角を丸くする 29">
            <a:extLst>
              <a:ext uri="{FF2B5EF4-FFF2-40B4-BE49-F238E27FC236}">
                <a16:creationId xmlns:a16="http://schemas.microsoft.com/office/drawing/2014/main" id="{F326BEB4-FCF8-3818-A7CD-C4FC637DB1A2}"/>
              </a:ext>
            </a:extLst>
          </p:cNvPr>
          <p:cNvSpPr/>
          <p:nvPr/>
        </p:nvSpPr>
        <p:spPr>
          <a:xfrm>
            <a:off x="189000" y="6411895"/>
            <a:ext cx="6480000" cy="1480278"/>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8" name="図 27" descr="挿絵 が含まれている画像&#10;&#10;自動的に生成された説明">
            <a:extLst>
              <a:ext uri="{FF2B5EF4-FFF2-40B4-BE49-F238E27FC236}">
                <a16:creationId xmlns:a16="http://schemas.microsoft.com/office/drawing/2014/main" id="{4686ECD8-506E-D121-7644-3CD55B4E49B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9313" r="96875">
                        <a14:foregroundMark x1="20563" y1="32750" x2="16563" y2="41500"/>
                        <a14:foregroundMark x1="16563" y1="41500" x2="23188" y2="68083"/>
                        <a14:foregroundMark x1="23188" y1="68083" x2="23688" y2="76417"/>
                        <a14:foregroundMark x1="25375" y1="70500" x2="22563" y2="37333"/>
                        <a14:foregroundMark x1="22563" y1="37333" x2="23125" y2="50917"/>
                        <a14:foregroundMark x1="23125" y1="50917" x2="29063" y2="45833"/>
                        <a14:foregroundMark x1="29063" y1="45833" x2="29250" y2="46083"/>
                        <a14:foregroundMark x1="24625" y1="30250" x2="16250" y2="37583"/>
                        <a14:foregroundMark x1="16250" y1="37583" x2="23125" y2="33417"/>
                        <a14:foregroundMark x1="21875" y1="31500" x2="22313" y2="64083"/>
                        <a14:foregroundMark x1="22313" y1="64083" x2="17813" y2="72417"/>
                        <a14:foregroundMark x1="17813" y1="72417" x2="9313" y2="77083"/>
                        <a14:foregroundMark x1="9313" y1="77083" x2="17063" y2="79917"/>
                        <a14:foregroundMark x1="17063" y1="79917" x2="17438" y2="79917"/>
                        <a14:foregroundMark x1="19438" y1="32750" x2="18875" y2="45083"/>
                        <a14:foregroundMark x1="17563" y1="33417" x2="24313" y2="38333"/>
                        <a14:foregroundMark x1="24313" y1="38333" x2="23500" y2="33000"/>
                        <a14:foregroundMark x1="24063" y1="32000" x2="23875" y2="46083"/>
                        <a14:foregroundMark x1="55937" y1="78667" x2="76563" y2="75000"/>
                        <a14:foregroundMark x1="76563" y1="75000" x2="90563" y2="76250"/>
                        <a14:foregroundMark x1="90563" y1="76250" x2="83563" y2="64000"/>
                        <a14:foregroundMark x1="83563" y1="64000" x2="77000" y2="60333"/>
                        <a14:foregroundMark x1="77000" y1="60333" x2="71688" y2="42667"/>
                        <a14:foregroundMark x1="71688" y1="42667" x2="71750" y2="30667"/>
                        <a14:foregroundMark x1="71750" y1="30667" x2="79188" y2="27500"/>
                        <a14:foregroundMark x1="79188" y1="27500" x2="80375" y2="38417"/>
                        <a14:foregroundMark x1="77063" y1="32500" x2="80563" y2="69000"/>
                        <a14:foregroundMark x1="57063" y1="73000" x2="94640" y2="74259"/>
                        <a14:foregroundMark x1="94529" y1="73454" x2="91313" y2="72250"/>
                        <a14:foregroundMark x1="58500" y1="79167" x2="69750" y2="79250"/>
                        <a14:foregroundMark x1="69750" y1="79250" x2="77563" y2="79167"/>
                        <a14:foregroundMark x1="77563" y1="79167" x2="92063" y2="79500"/>
                        <a14:foregroundMark x1="92063" y1="79500" x2="93125" y2="79167"/>
                        <a14:foregroundMark x1="92250" y1="78667" x2="94063" y2="79667"/>
                        <a14:foregroundMark x1="30750" y1="73917" x2="36688" y2="77917"/>
                        <a14:backgroundMark x1="96125" y1="72250" x2="98313" y2="78167"/>
                        <a14:backgroundMark x1="96875" y1="73417" x2="95375" y2="74167"/>
                        <a14:backgroundMark x1="95375" y1="71750" x2="96500" y2="79917"/>
                      </a14:backgroundRemoval>
                    </a14:imgEffect>
                  </a14:imgLayer>
                </a14:imgProps>
              </a:ext>
              <a:ext uri="{28A0092B-C50C-407E-A947-70E740481C1C}">
                <a14:useLocalDpi xmlns:a14="http://schemas.microsoft.com/office/drawing/2010/main" val="0"/>
              </a:ext>
            </a:extLst>
          </a:blip>
          <a:srcRect l="4074" t="23828" r="59815" b="18642"/>
          <a:stretch/>
        </p:blipFill>
        <p:spPr>
          <a:xfrm>
            <a:off x="5839678" y="4925546"/>
            <a:ext cx="788296" cy="941913"/>
          </a:xfrm>
          <a:prstGeom prst="rect">
            <a:avLst/>
          </a:prstGeom>
        </p:spPr>
      </p:pic>
      <p:sp>
        <p:nvSpPr>
          <p:cNvPr id="27" name="正方形/長方形 26">
            <a:extLst>
              <a:ext uri="{FF2B5EF4-FFF2-40B4-BE49-F238E27FC236}">
                <a16:creationId xmlns:a16="http://schemas.microsoft.com/office/drawing/2014/main" id="{CF3BB44F-8977-6AFD-5AAC-ACA472C72DE9}"/>
              </a:ext>
            </a:extLst>
          </p:cNvPr>
          <p:cNvSpPr/>
          <p:nvPr/>
        </p:nvSpPr>
        <p:spPr>
          <a:xfrm>
            <a:off x="296818" y="6799253"/>
            <a:ext cx="3996000" cy="61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適用認定証等</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がなくても、高額療養費制度における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限度額を超える支払が免除</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されます。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4" name="吹き出し: 角を丸めた四角形 63">
            <a:extLst>
              <a:ext uri="{FF2B5EF4-FFF2-40B4-BE49-F238E27FC236}">
                <a16:creationId xmlns:a16="http://schemas.microsoft.com/office/drawing/2014/main" id="{6B8D7973-DFBC-C585-87F1-1E79B1450421}"/>
              </a:ext>
            </a:extLst>
          </p:cNvPr>
          <p:cNvSpPr/>
          <p:nvPr/>
        </p:nvSpPr>
        <p:spPr bwMode="auto">
          <a:xfrm>
            <a:off x="4272798" y="6610121"/>
            <a:ext cx="1582071" cy="864000"/>
          </a:xfrm>
          <a:prstGeom prst="wedgeRoundRectCallout">
            <a:avLst>
              <a:gd name="adj1" fmla="val 57249"/>
              <a:gd name="adj2" fmla="val 34484"/>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一度に高額な負担をしなくて済むわ</a:t>
            </a:r>
            <a:endPar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正方形/長方形 39">
            <a:extLst>
              <a:ext uri="{FF2B5EF4-FFF2-40B4-BE49-F238E27FC236}">
                <a16:creationId xmlns:a16="http://schemas.microsoft.com/office/drawing/2014/main" id="{15AC7C29-8A3D-48AE-920F-399A0C3F5385}"/>
              </a:ext>
            </a:extLst>
          </p:cNvPr>
          <p:cNvSpPr/>
          <p:nvPr/>
        </p:nvSpPr>
        <p:spPr>
          <a:xfrm>
            <a:off x="273862" y="2614686"/>
            <a:ext cx="3996000" cy="80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紙の保険証よりも、皆さまの保険料で賄われている医療費を</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円節約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でき、自己負担も低くなります。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p:txBody>
      </p:sp>
      <p:grpSp>
        <p:nvGrpSpPr>
          <p:cNvPr id="18" name="グループ化 17">
            <a:extLst>
              <a:ext uri="{FF2B5EF4-FFF2-40B4-BE49-F238E27FC236}">
                <a16:creationId xmlns:a16="http://schemas.microsoft.com/office/drawing/2014/main" id="{48E13DAE-F3D5-53AB-AB3F-7EDFD0D00762}"/>
              </a:ext>
            </a:extLst>
          </p:cNvPr>
          <p:cNvGrpSpPr/>
          <p:nvPr/>
        </p:nvGrpSpPr>
        <p:grpSpPr>
          <a:xfrm>
            <a:off x="1600105" y="1474612"/>
            <a:ext cx="3657791" cy="409744"/>
            <a:chOff x="189000" y="1363332"/>
            <a:chExt cx="6480000" cy="1062771"/>
          </a:xfrm>
        </p:grpSpPr>
        <p:sp>
          <p:nvSpPr>
            <p:cNvPr id="11" name="正方形/長方形 10">
              <a:extLst>
                <a:ext uri="{FF2B5EF4-FFF2-40B4-BE49-F238E27FC236}">
                  <a16:creationId xmlns:a16="http://schemas.microsoft.com/office/drawing/2014/main" id="{C5C7926A-D59D-56F0-F0C6-9952C6B33FF4}"/>
                </a:ext>
              </a:extLst>
            </p:cNvPr>
            <p:cNvSpPr/>
            <p:nvPr/>
          </p:nvSpPr>
          <p:spPr>
            <a:xfrm>
              <a:off x="1919649" y="1644415"/>
              <a:ext cx="351371" cy="338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400" b="1" i="0" u="none" strike="noStrike" kern="1200" cap="none" spc="200" normalizeH="0" baseline="0" noProof="0">
                <a:ln>
                  <a:noFill/>
                </a:ln>
                <a:solidFill>
                  <a:srgbClr val="103185"/>
                </a:solidFill>
                <a:effectLst/>
                <a:uLnTx/>
                <a:uFillTx/>
                <a:latin typeface="BIZ UDゴシック" panose="020B0400000000000000" pitchFamily="49" charset="-128"/>
                <a:ea typeface="BIZ UDゴシック" panose="020B0400000000000000" pitchFamily="49" charset="-128"/>
                <a:cs typeface="+mn-cs"/>
              </a:endParaRPr>
            </a:p>
          </p:txBody>
        </p:sp>
        <p:sp>
          <p:nvSpPr>
            <p:cNvPr id="76" name="テキスト ボックス 75">
              <a:extLst>
                <a:ext uri="{FF2B5EF4-FFF2-40B4-BE49-F238E27FC236}">
                  <a16:creationId xmlns:a16="http://schemas.microsoft.com/office/drawing/2014/main" id="{B15B00C0-3895-15C7-08AE-84FE53DA1152}"/>
                </a:ext>
              </a:extLst>
            </p:cNvPr>
            <p:cNvSpPr txBox="1"/>
            <p:nvPr/>
          </p:nvSpPr>
          <p:spPr>
            <a:xfrm>
              <a:off x="282395" y="1363332"/>
              <a:ext cx="6293214" cy="1062771"/>
            </a:xfrm>
            <a:prstGeom prst="rect">
              <a:avLst/>
            </a:prstGeom>
            <a:noFill/>
            <a:ln>
              <a:noFill/>
            </a:ln>
          </p:spPr>
          <p:txBody>
            <a:bodyPr wrap="none" lIns="108000" tIns="72000" rIns="108000" bIns="54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200" normalizeH="0" baseline="0" noProof="0" dirty="0">
                  <a:ln>
                    <a:noFill/>
                  </a:ln>
                  <a:solidFill>
                    <a:srgbClr val="005CAF"/>
                  </a:solidFill>
                  <a:effectLst/>
                  <a:uLnTx/>
                  <a:uFillTx/>
                  <a:latin typeface="BIZ UDゴシック" panose="020B0400000000000000" pitchFamily="49" charset="-128"/>
                  <a:ea typeface="BIZ UDゴシック" panose="020B0400000000000000" pitchFamily="49" charset="-128"/>
                  <a:cs typeface="+mn-cs"/>
                </a:rPr>
                <a:t>マイナ保険証を使うメリット</a:t>
              </a:r>
            </a:p>
          </p:txBody>
        </p:sp>
        <p:sp>
          <p:nvSpPr>
            <p:cNvPr id="5" name="正方形/長方形 4">
              <a:extLst>
                <a:ext uri="{FF2B5EF4-FFF2-40B4-BE49-F238E27FC236}">
                  <a16:creationId xmlns:a16="http://schemas.microsoft.com/office/drawing/2014/main" id="{DA569480-3C8C-D295-CC66-D9C603B5BB0E}"/>
                </a:ext>
              </a:extLst>
            </p:cNvPr>
            <p:cNvSpPr/>
            <p:nvPr/>
          </p:nvSpPr>
          <p:spPr>
            <a:xfrm>
              <a:off x="189000" y="1615720"/>
              <a:ext cx="6480000" cy="39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09" name="楕円 108">
            <a:extLst>
              <a:ext uri="{FF2B5EF4-FFF2-40B4-BE49-F238E27FC236}">
                <a16:creationId xmlns:a16="http://schemas.microsoft.com/office/drawing/2014/main" id="{B513F11D-F85B-3BC6-A70F-06630E4A4DDF}"/>
              </a:ext>
            </a:extLst>
          </p:cNvPr>
          <p:cNvSpPr/>
          <p:nvPr/>
        </p:nvSpPr>
        <p:spPr>
          <a:xfrm>
            <a:off x="301015" y="1979897"/>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楕円 107">
            <a:extLst>
              <a:ext uri="{FF2B5EF4-FFF2-40B4-BE49-F238E27FC236}">
                <a16:creationId xmlns:a16="http://schemas.microsoft.com/office/drawing/2014/main" id="{3ED00845-01AE-A1C0-AF91-6EE4B6C5BA18}"/>
              </a:ext>
            </a:extLst>
          </p:cNvPr>
          <p:cNvSpPr/>
          <p:nvPr/>
        </p:nvSpPr>
        <p:spPr>
          <a:xfrm>
            <a:off x="293830" y="1944107"/>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10" name="楕円 109">
            <a:extLst>
              <a:ext uri="{FF2B5EF4-FFF2-40B4-BE49-F238E27FC236}">
                <a16:creationId xmlns:a16="http://schemas.microsoft.com/office/drawing/2014/main" id="{2C251CCF-4907-32E7-C0E5-8073F8FE663F}"/>
              </a:ext>
            </a:extLst>
          </p:cNvPr>
          <p:cNvSpPr/>
          <p:nvPr/>
        </p:nvSpPr>
        <p:spPr>
          <a:xfrm>
            <a:off x="300486" y="6010290"/>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楕円 84">
            <a:extLst>
              <a:ext uri="{FF2B5EF4-FFF2-40B4-BE49-F238E27FC236}">
                <a16:creationId xmlns:a16="http://schemas.microsoft.com/office/drawing/2014/main" id="{9622D455-1EB9-BDAA-49F4-8331658C2518}"/>
              </a:ext>
            </a:extLst>
          </p:cNvPr>
          <p:cNvSpPr/>
          <p:nvPr/>
        </p:nvSpPr>
        <p:spPr>
          <a:xfrm>
            <a:off x="300486" y="5971256"/>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３</a:t>
            </a:r>
          </a:p>
        </p:txBody>
      </p:sp>
      <p:pic>
        <p:nvPicPr>
          <p:cNvPr id="45" name="図 44" descr="ウィンドウ, 部屋 が含まれている画像&#10;&#10;自動的に生成された説明">
            <a:extLst>
              <a:ext uri="{FF2B5EF4-FFF2-40B4-BE49-F238E27FC236}">
                <a16:creationId xmlns:a16="http://schemas.microsoft.com/office/drawing/2014/main" id="{5B2E4A4A-2068-07A9-0C2C-0D704B6201CA}"/>
              </a:ext>
            </a:extLst>
          </p:cNvPr>
          <p:cNvPicPr>
            <a:picLocks noChangeAspect="1"/>
          </p:cNvPicPr>
          <p:nvPr/>
        </p:nvPicPr>
        <p:blipFill rotWithShape="1">
          <a:blip r:embed="rId8">
            <a:extLst>
              <a:ext uri="{28A0092B-C50C-407E-A947-70E740481C1C}">
                <a14:useLocalDpi xmlns:a14="http://schemas.microsoft.com/office/drawing/2010/main" val="0"/>
              </a:ext>
            </a:extLst>
          </a:blip>
          <a:srcRect l="52778" r="10845" b="51417"/>
          <a:stretch/>
        </p:blipFill>
        <p:spPr>
          <a:xfrm>
            <a:off x="5701305" y="6917419"/>
            <a:ext cx="940352" cy="941913"/>
          </a:xfrm>
          <a:prstGeom prst="rect">
            <a:avLst/>
          </a:prstGeom>
        </p:spPr>
      </p:pic>
      <p:sp>
        <p:nvSpPr>
          <p:cNvPr id="2" name="正方形/長方形 1">
            <a:extLst>
              <a:ext uri="{FF2B5EF4-FFF2-40B4-BE49-F238E27FC236}">
                <a16:creationId xmlns:a16="http://schemas.microsoft.com/office/drawing/2014/main" id="{D07C1DAB-E9C0-8C49-5DD2-94FF90F71487}"/>
              </a:ext>
            </a:extLst>
          </p:cNvPr>
          <p:cNvSpPr/>
          <p:nvPr/>
        </p:nvSpPr>
        <p:spPr>
          <a:xfrm>
            <a:off x="-33455" y="953134"/>
            <a:ext cx="6880226" cy="39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本年</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12</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月２日から現行の保険証は発行されなくなります</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9" name="グループ化 18">
            <a:extLst>
              <a:ext uri="{FF2B5EF4-FFF2-40B4-BE49-F238E27FC236}">
                <a16:creationId xmlns:a16="http://schemas.microsoft.com/office/drawing/2014/main" id="{12133F84-1249-834A-2445-21FDDCCE22C9}"/>
              </a:ext>
            </a:extLst>
          </p:cNvPr>
          <p:cNvGrpSpPr/>
          <p:nvPr/>
        </p:nvGrpSpPr>
        <p:grpSpPr>
          <a:xfrm>
            <a:off x="202656" y="7954669"/>
            <a:ext cx="6425318" cy="1925205"/>
            <a:chOff x="153103" y="8123462"/>
            <a:chExt cx="6496503" cy="1663683"/>
          </a:xfrm>
        </p:grpSpPr>
        <p:sp>
          <p:nvSpPr>
            <p:cNvPr id="20" name="四角形: 角を丸くする 19">
              <a:extLst>
                <a:ext uri="{FF2B5EF4-FFF2-40B4-BE49-F238E27FC236}">
                  <a16:creationId xmlns:a16="http://schemas.microsoft.com/office/drawing/2014/main" id="{30813B5A-7E2A-8E00-88EF-8D9BBFD8CFDC}"/>
                </a:ext>
              </a:extLst>
            </p:cNvPr>
            <p:cNvSpPr/>
            <p:nvPr/>
          </p:nvSpPr>
          <p:spPr bwMode="auto">
            <a:xfrm>
              <a:off x="153103" y="8123462"/>
              <a:ext cx="6496503" cy="1663683"/>
            </a:xfrm>
            <a:prstGeom prst="roundRect">
              <a:avLst>
                <a:gd name="adj" fmla="val 5780"/>
              </a:avLst>
            </a:prstGeom>
            <a:solidFill>
              <a:srgbClr val="FFFFFF"/>
            </a:solidFill>
            <a:ln w="73025" cap="flat" cmpd="thinThick" algn="ctr">
              <a:solidFill>
                <a:srgbClr val="005CAF"/>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2D4EF1F0-CA5B-A42A-E859-00564FC6FDAE}"/>
                </a:ext>
              </a:extLst>
            </p:cNvPr>
            <p:cNvSpPr txBox="1"/>
            <p:nvPr/>
          </p:nvSpPr>
          <p:spPr>
            <a:xfrm>
              <a:off x="281455" y="8767120"/>
              <a:ext cx="186778" cy="281359"/>
            </a:xfrm>
            <a:prstGeom prst="rect">
              <a:avLst/>
            </a:prstGeom>
            <a:noFill/>
          </p:spPr>
          <p:txBody>
            <a:bodyPr wrap="none" rtlCol="0" anchor="ctr">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33" name="フローチャート: 処理 32">
            <a:extLst>
              <a:ext uri="{FF2B5EF4-FFF2-40B4-BE49-F238E27FC236}">
                <a16:creationId xmlns:a16="http://schemas.microsoft.com/office/drawing/2014/main" id="{478ABAF8-5EB6-4118-7DEB-41ECA4C7C5BE}"/>
              </a:ext>
            </a:extLst>
          </p:cNvPr>
          <p:cNvSpPr/>
          <p:nvPr/>
        </p:nvSpPr>
        <p:spPr bwMode="auto">
          <a:xfrm flipV="1">
            <a:off x="7432927" y="8782021"/>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7255C306-BD10-F6A8-E311-3092AE7A4269}"/>
              </a:ext>
            </a:extLst>
          </p:cNvPr>
          <p:cNvSpPr txBox="1"/>
          <p:nvPr/>
        </p:nvSpPr>
        <p:spPr>
          <a:xfrm>
            <a:off x="377731" y="7980965"/>
            <a:ext cx="6297980" cy="1888530"/>
          </a:xfrm>
          <a:prstGeom prst="rect">
            <a:avLst/>
          </a:prstGeom>
          <a:noFill/>
        </p:spPr>
        <p:txBody>
          <a:bodyPr wrap="square">
            <a:spAutoFit/>
          </a:bodyPr>
          <a:lstStyle/>
          <a:p>
            <a:pPr marL="92075" indent="-92075">
              <a:lnSpc>
                <a:spcPts val="19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・本年</a:t>
            </a:r>
            <a:r>
              <a:rPr kumimoji="1" lang="en-US" altLang="ja-JP" sz="1400" dirty="0">
                <a:solidFill>
                  <a:schemeClr val="tx1"/>
                </a:solidFill>
                <a:latin typeface="BIZ UDゴシック" panose="020B0400000000000000" pitchFamily="49" charset="-128"/>
                <a:ea typeface="BIZ UDゴシック" panose="020B0400000000000000" pitchFamily="49" charset="-128"/>
              </a:rPr>
              <a:t>12</a:t>
            </a:r>
            <a:r>
              <a:rPr kumimoji="1" lang="ja-JP" altLang="en-US" sz="1400" dirty="0">
                <a:solidFill>
                  <a:schemeClr val="tx1"/>
                </a:solidFill>
                <a:latin typeface="BIZ UDゴシック" panose="020B0400000000000000" pitchFamily="49" charset="-128"/>
                <a:ea typeface="BIZ UDゴシック" panose="020B0400000000000000" pitchFamily="49" charset="-128"/>
              </a:rPr>
              <a:t>月１日の時点でお手元にある</a:t>
            </a:r>
            <a:r>
              <a:rPr kumimoji="1" lang="ja-JP" altLang="en-US" sz="1400" dirty="0">
                <a:latin typeface="BIZ UDゴシック" panose="020B0400000000000000" pitchFamily="49" charset="-128"/>
                <a:ea typeface="BIZ UDゴシック" panose="020B0400000000000000" pitchFamily="49" charset="-128"/>
              </a:rPr>
              <a:t>有効な</a:t>
            </a:r>
            <a:r>
              <a:rPr kumimoji="1" lang="ja-JP" altLang="en-US" sz="1400" dirty="0">
                <a:solidFill>
                  <a:schemeClr val="tx1"/>
                </a:solidFill>
                <a:latin typeface="BIZ UDゴシック" panose="020B0400000000000000" pitchFamily="49" charset="-128"/>
                <a:ea typeface="BIZ UDゴシック" panose="020B0400000000000000" pitchFamily="49" charset="-128"/>
              </a:rPr>
              <a:t>保険証は、</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月２日以降、</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最長１年間（来年</a:t>
            </a:r>
            <a:r>
              <a:rPr kumimoji="1" lang="en-US" altLang="ja-JP" sz="1400" b="1" u="sng" dirty="0">
                <a:solidFill>
                  <a:schemeClr val="tx1"/>
                </a:solidFill>
                <a:latin typeface="BIZ UDゴシック" panose="020B0400000000000000" pitchFamily="49" charset="-128"/>
                <a:ea typeface="BIZ UDゴシック" panose="020B0400000000000000" pitchFamily="49" charset="-128"/>
              </a:rPr>
              <a:t>12</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月１日まで）</a:t>
            </a:r>
            <a:r>
              <a:rPr kumimoji="1" lang="ja-JP" altLang="en-US" sz="1400" dirty="0">
                <a:solidFill>
                  <a:schemeClr val="tx1"/>
                </a:solidFill>
                <a:latin typeface="BIZ UDゴシック" panose="020B0400000000000000" pitchFamily="49" charset="-128"/>
                <a:ea typeface="BIZ UDゴシック" panose="020B0400000000000000" pitchFamily="49" charset="-128"/>
              </a:rPr>
              <a:t>使用</a:t>
            </a:r>
            <a:r>
              <a:rPr kumimoji="1" lang="ja-JP" altLang="en-US" sz="1400" dirty="0">
                <a:latin typeface="BIZ UDゴシック" panose="020B0400000000000000" pitchFamily="49" charset="-128"/>
                <a:ea typeface="BIZ UDゴシック" panose="020B0400000000000000" pitchFamily="49" charset="-128"/>
              </a:rPr>
              <a:t>可能です</a:t>
            </a: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有効期限が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（令和７）年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月１日以前に切れる場合は、その有効期限まで使え</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ます。なお、転職・転居等で加入している保険者が変わった場合、使えなくなります。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indent="-92075">
              <a:lnSpc>
                <a:spcPts val="1900"/>
              </a:lnSpc>
            </a:pPr>
            <a:r>
              <a:rPr lang="ja-JP" altLang="en-US" sz="1400" dirty="0">
                <a:latin typeface="BIZ UDゴシック" panose="020B0400000000000000" pitchFamily="49" charset="-128"/>
                <a:ea typeface="BIZ UDゴシック" panose="020B0400000000000000" pitchFamily="49" charset="-128"/>
              </a:rPr>
              <a:t>・本年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月２日以降、マイナ保険証を保有していない方には、</a:t>
            </a:r>
            <a:r>
              <a:rPr lang="ja-JP" altLang="en-US" sz="1400" u="sng" dirty="0">
                <a:latin typeface="BIZ UDゴシック" panose="020B0400000000000000" pitchFamily="49" charset="-128"/>
                <a:ea typeface="BIZ UDゴシック" panose="020B0400000000000000" pitchFamily="49" charset="-128"/>
              </a:rPr>
              <a:t>お手元にある保険証が使えなくなる前に</a:t>
            </a:r>
            <a:r>
              <a:rPr lang="ja-JP" altLang="en-US" sz="1400" dirty="0">
                <a:latin typeface="BIZ UDゴシック" panose="020B0400000000000000" pitchFamily="49" charset="-128"/>
                <a:ea typeface="BIZ UDゴシック" panose="020B0400000000000000" pitchFamily="49" charset="-128"/>
              </a:rPr>
              <a:t>、申請いただくことなく</a:t>
            </a:r>
            <a:r>
              <a:rPr lang="ja-JP" altLang="en-US" sz="1400" b="1" u="sng" dirty="0">
                <a:latin typeface="BIZ UDゴシック" panose="020B0400000000000000" pitchFamily="49" charset="-128"/>
                <a:ea typeface="BIZ UDゴシック" panose="020B0400000000000000" pitchFamily="49" charset="-128"/>
              </a:rPr>
              <a:t>「資格確認書」</a:t>
            </a:r>
            <a:r>
              <a:rPr lang="ja-JP" altLang="en-US" sz="1400" dirty="0">
                <a:latin typeface="BIZ UDゴシック" panose="020B0400000000000000" pitchFamily="49" charset="-128"/>
                <a:ea typeface="BIZ UDゴシック" panose="020B0400000000000000" pitchFamily="49" charset="-128"/>
              </a:rPr>
              <a:t>が交付され、引き続き、医療を受けることができます（マイナ保険証を紛失等した場合は、保険者に申請いただくことで「資格確認書」が交付されます）。</a:t>
            </a:r>
            <a:endParaRPr lang="en-US" altLang="ja-JP" sz="1400" dirty="0">
              <a:latin typeface="BIZ UDゴシック" panose="020B0400000000000000" pitchFamily="49" charset="-128"/>
              <a:ea typeface="BIZ UDゴシック" panose="020B0400000000000000" pitchFamily="49" charset="-128"/>
            </a:endParaRPr>
          </a:p>
        </p:txBody>
      </p:sp>
      <p:sp>
        <p:nvSpPr>
          <p:cNvPr id="4" name="フローチャート: 処理 3">
            <a:extLst>
              <a:ext uri="{FF2B5EF4-FFF2-40B4-BE49-F238E27FC236}">
                <a16:creationId xmlns:a16="http://schemas.microsoft.com/office/drawing/2014/main" id="{346E96BB-D13F-D2F8-B773-2D75AEC0116B}"/>
              </a:ext>
            </a:extLst>
          </p:cNvPr>
          <p:cNvSpPr/>
          <p:nvPr/>
        </p:nvSpPr>
        <p:spPr bwMode="auto">
          <a:xfrm flipV="1">
            <a:off x="7432926" y="8265800"/>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930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正方形/長方形 223">
            <a:extLst>
              <a:ext uri="{FF2B5EF4-FFF2-40B4-BE49-F238E27FC236}">
                <a16:creationId xmlns:a16="http://schemas.microsoft.com/office/drawing/2014/main" id="{E54EA30C-085D-E85B-F028-B39CB6E92427}"/>
              </a:ext>
            </a:extLst>
          </p:cNvPr>
          <p:cNvSpPr/>
          <p:nvPr/>
        </p:nvSpPr>
        <p:spPr>
          <a:xfrm>
            <a:off x="-6139" y="8876864"/>
            <a:ext cx="6876000" cy="1022999"/>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25" name="正方形/長方形 224">
            <a:extLst>
              <a:ext uri="{FF2B5EF4-FFF2-40B4-BE49-F238E27FC236}">
                <a16:creationId xmlns:a16="http://schemas.microsoft.com/office/drawing/2014/main" id="{B5A33197-B492-76BE-A776-E6B6552C0D26}"/>
              </a:ext>
            </a:extLst>
          </p:cNvPr>
          <p:cNvSpPr/>
          <p:nvPr/>
        </p:nvSpPr>
        <p:spPr>
          <a:xfrm>
            <a:off x="4029805" y="9023659"/>
            <a:ext cx="2702412" cy="77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15" name="正方形/長方形 214">
            <a:extLst>
              <a:ext uri="{FF2B5EF4-FFF2-40B4-BE49-F238E27FC236}">
                <a16:creationId xmlns:a16="http://schemas.microsoft.com/office/drawing/2014/main" id="{AB17EAB6-89C6-40A8-71E9-7009E9370D86}"/>
              </a:ext>
            </a:extLst>
          </p:cNvPr>
          <p:cNvSpPr/>
          <p:nvPr/>
        </p:nvSpPr>
        <p:spPr bwMode="auto">
          <a:xfrm>
            <a:off x="559874" y="9091802"/>
            <a:ext cx="5027846" cy="745837"/>
          </a:xfrm>
          <a:prstGeom prst="rect">
            <a:avLst/>
          </a:prstGeom>
          <a:no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16" name="四角形: 角を丸くする 3">
            <a:extLst>
              <a:ext uri="{FF2B5EF4-FFF2-40B4-BE49-F238E27FC236}">
                <a16:creationId xmlns:a16="http://schemas.microsoft.com/office/drawing/2014/main" id="{C7E9A821-D09C-AC22-453B-960232962B5C}"/>
              </a:ext>
            </a:extLst>
          </p:cNvPr>
          <p:cNvSpPr/>
          <p:nvPr/>
        </p:nvSpPr>
        <p:spPr>
          <a:xfrm>
            <a:off x="165290" y="9435014"/>
            <a:ext cx="2583701" cy="305971"/>
          </a:xfrm>
          <a:prstGeom prst="roundRect">
            <a:avLst>
              <a:gd name="adj" fmla="val 2350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  保険証利用</a:t>
            </a:r>
          </a:p>
        </p:txBody>
      </p:sp>
      <p:sp>
        <p:nvSpPr>
          <p:cNvPr id="217" name="四角形: 角を丸くする 42">
            <a:extLst>
              <a:ext uri="{FF2B5EF4-FFF2-40B4-BE49-F238E27FC236}">
                <a16:creationId xmlns:a16="http://schemas.microsoft.com/office/drawing/2014/main" id="{3EC46B30-57B6-E589-2A5A-02DF7B33E697}"/>
              </a:ext>
            </a:extLst>
          </p:cNvPr>
          <p:cNvSpPr/>
          <p:nvPr/>
        </p:nvSpPr>
        <p:spPr>
          <a:xfrm>
            <a:off x="2852039" y="9435014"/>
            <a:ext cx="917675" cy="305971"/>
          </a:xfrm>
          <a:prstGeom prst="roundRect">
            <a:avLst>
              <a:gd name="adj" fmla="val 2350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検索　</a:t>
            </a:r>
          </a:p>
        </p:txBody>
      </p:sp>
      <p:sp>
        <p:nvSpPr>
          <p:cNvPr id="218" name="テキスト ボックス 217">
            <a:extLst>
              <a:ext uri="{FF2B5EF4-FFF2-40B4-BE49-F238E27FC236}">
                <a16:creationId xmlns:a16="http://schemas.microsoft.com/office/drawing/2014/main" id="{11767A44-D144-414F-F00E-2D516DEAAD9C}"/>
              </a:ext>
            </a:extLst>
          </p:cNvPr>
          <p:cNvSpPr txBox="1"/>
          <p:nvPr/>
        </p:nvSpPr>
        <p:spPr>
          <a:xfrm>
            <a:off x="49592" y="9009145"/>
            <a:ext cx="3808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詳しくは厚生労働省</a:t>
            </a:r>
            <a:r>
              <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Web</a:t>
            </a: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サイトでご確認いただけます。</a:t>
            </a:r>
            <a:endParaRPr kumimoji="0"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pic>
        <p:nvPicPr>
          <p:cNvPr id="251" name="図 250" descr="QR コード&#10;&#10;自動的に生成された説明">
            <a:extLst>
              <a:ext uri="{FF2B5EF4-FFF2-40B4-BE49-F238E27FC236}">
                <a16:creationId xmlns:a16="http://schemas.microsoft.com/office/drawing/2014/main" id="{BC42E51C-2160-C550-672C-5EA7E1B2A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24" y="9062527"/>
            <a:ext cx="702889" cy="702889"/>
          </a:xfrm>
          <a:prstGeom prst="rect">
            <a:avLst/>
          </a:prstGeom>
        </p:spPr>
      </p:pic>
      <p:pic>
        <p:nvPicPr>
          <p:cNvPr id="252" name="Picture 2" descr="厚生労働省ロゴマーク">
            <a:extLst>
              <a:ext uri="{FF2B5EF4-FFF2-40B4-BE49-F238E27FC236}">
                <a16:creationId xmlns:a16="http://schemas.microsoft.com/office/drawing/2014/main" id="{EBC611F2-AC91-10FE-DEDC-26DDB05C3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828" y="9091802"/>
            <a:ext cx="1599845" cy="5936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571FAF83-9BD1-C0A8-AE43-53D1CCFD399D}"/>
              </a:ext>
            </a:extLst>
          </p:cNvPr>
          <p:cNvGrpSpPr/>
          <p:nvPr/>
        </p:nvGrpSpPr>
        <p:grpSpPr>
          <a:xfrm>
            <a:off x="189000" y="3517153"/>
            <a:ext cx="6480000" cy="453856"/>
            <a:chOff x="226518" y="3604237"/>
            <a:chExt cx="6480000" cy="453856"/>
          </a:xfrm>
        </p:grpSpPr>
        <p:sp>
          <p:nvSpPr>
            <p:cNvPr id="48" name="正方形/長方形 47">
              <a:extLst>
                <a:ext uri="{FF2B5EF4-FFF2-40B4-BE49-F238E27FC236}">
                  <a16:creationId xmlns:a16="http://schemas.microsoft.com/office/drawing/2014/main" id="{20A35F9A-E0F2-421C-8F9C-5F55D2EAA0E6}"/>
                </a:ext>
              </a:extLst>
            </p:cNvPr>
            <p:cNvSpPr/>
            <p:nvPr/>
          </p:nvSpPr>
          <p:spPr>
            <a:xfrm>
              <a:off x="226518" y="3604237"/>
              <a:ext cx="6480000" cy="453856"/>
            </a:xfrm>
            <a:prstGeom prst="rect">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D3482C49-2AEB-D3F7-658E-9BEBD171C463}"/>
                </a:ext>
              </a:extLst>
            </p:cNvPr>
            <p:cNvSpPr txBox="1"/>
            <p:nvPr/>
          </p:nvSpPr>
          <p:spPr>
            <a:xfrm>
              <a:off x="2550962" y="3635825"/>
              <a:ext cx="1831112" cy="378389"/>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よくあるご質問</a:t>
              </a:r>
            </a:p>
          </p:txBody>
        </p:sp>
      </p:grpSp>
      <p:grpSp>
        <p:nvGrpSpPr>
          <p:cNvPr id="6" name="グループ化 5">
            <a:extLst>
              <a:ext uri="{FF2B5EF4-FFF2-40B4-BE49-F238E27FC236}">
                <a16:creationId xmlns:a16="http://schemas.microsoft.com/office/drawing/2014/main" id="{F4BD14EA-940D-C0BE-235D-E5DD7BC183BA}"/>
              </a:ext>
            </a:extLst>
          </p:cNvPr>
          <p:cNvGrpSpPr/>
          <p:nvPr/>
        </p:nvGrpSpPr>
        <p:grpSpPr>
          <a:xfrm>
            <a:off x="169880" y="202367"/>
            <a:ext cx="6581770" cy="3157823"/>
            <a:chOff x="169880" y="202367"/>
            <a:chExt cx="6581770" cy="3157823"/>
          </a:xfrm>
        </p:grpSpPr>
        <p:sp>
          <p:nvSpPr>
            <p:cNvPr id="41" name="正方形/長方形 40">
              <a:extLst>
                <a:ext uri="{FF2B5EF4-FFF2-40B4-BE49-F238E27FC236}">
                  <a16:creationId xmlns:a16="http://schemas.microsoft.com/office/drawing/2014/main" id="{7B0F114E-4A88-5823-06A7-6C8BE857508D}"/>
                </a:ext>
              </a:extLst>
            </p:cNvPr>
            <p:cNvSpPr/>
            <p:nvPr/>
          </p:nvSpPr>
          <p:spPr>
            <a:xfrm>
              <a:off x="212550" y="202367"/>
              <a:ext cx="6480000" cy="711659"/>
            </a:xfrm>
            <a:prstGeom prst="rect">
              <a:avLst/>
            </a:prstGeom>
            <a:solidFill>
              <a:srgbClr val="DB4D6D"/>
            </a:solid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wrap="square" lIns="684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楕円 41">
              <a:extLst>
                <a:ext uri="{FF2B5EF4-FFF2-40B4-BE49-F238E27FC236}">
                  <a16:creationId xmlns:a16="http://schemas.microsoft.com/office/drawing/2014/main" id="{995164FA-581F-0707-43A8-552DA47A189B}"/>
                </a:ext>
              </a:extLst>
            </p:cNvPr>
            <p:cNvSpPr/>
            <p:nvPr/>
          </p:nvSpPr>
          <p:spPr>
            <a:xfrm>
              <a:off x="329928" y="347847"/>
              <a:ext cx="431244" cy="431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srgbClr val="DB4D6D"/>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テキスト ボックス 43">
              <a:extLst>
                <a:ext uri="{FF2B5EF4-FFF2-40B4-BE49-F238E27FC236}">
                  <a16:creationId xmlns:a16="http://schemas.microsoft.com/office/drawing/2014/main" id="{1C69D1A2-76D1-8135-50EE-F7366B80D6A6}"/>
                </a:ext>
              </a:extLst>
            </p:cNvPr>
            <p:cNvSpPr txBox="1"/>
            <p:nvPr/>
          </p:nvSpPr>
          <p:spPr>
            <a:xfrm flipH="1">
              <a:off x="256974" y="231229"/>
              <a:ext cx="631152" cy="655067"/>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rPr>
                <a:t>！</a:t>
              </a:r>
              <a:endParaRPr kumimoji="1" lang="ja-JP" altLang="en-US" sz="20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BC6C1A86-50A0-7581-3F97-49D85ED3EAD7}"/>
                </a:ext>
              </a:extLst>
            </p:cNvPr>
            <p:cNvSpPr txBox="1"/>
            <p:nvPr/>
          </p:nvSpPr>
          <p:spPr>
            <a:xfrm>
              <a:off x="773872" y="211704"/>
              <a:ext cx="5886328" cy="67385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マイナンバーカードを健康保険証として利用するための</a:t>
              </a:r>
              <a:br>
                <a:rPr kumimoji="1" lang="en-US" altLang="ja-JP"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登録がまだの方は、以下２つの準備をお願いします。</a:t>
              </a:r>
            </a:p>
          </p:txBody>
        </p:sp>
        <p:sp>
          <p:nvSpPr>
            <p:cNvPr id="46" name="四角形: 角を丸くする 45">
              <a:extLst>
                <a:ext uri="{FF2B5EF4-FFF2-40B4-BE49-F238E27FC236}">
                  <a16:creationId xmlns:a16="http://schemas.microsoft.com/office/drawing/2014/main" id="{DDE0685A-4548-9FA6-5DFF-487B24B0E51F}"/>
                </a:ext>
              </a:extLst>
            </p:cNvPr>
            <p:cNvSpPr/>
            <p:nvPr/>
          </p:nvSpPr>
          <p:spPr>
            <a:xfrm>
              <a:off x="226518" y="1059171"/>
              <a:ext cx="3134392" cy="2289562"/>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218F498F-2FFC-1D63-35EA-CC146AFFC68B}"/>
                </a:ext>
              </a:extLst>
            </p:cNvPr>
            <p:cNvSpPr/>
            <p:nvPr/>
          </p:nvSpPr>
          <p:spPr>
            <a:xfrm>
              <a:off x="380194"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申請方法は選択可能です</a:t>
              </a: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オンライン申請</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パソコン・スマートフォンから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郵便による申請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まちなかの</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証明写真機からの申請</a:t>
              </a:r>
            </a:p>
          </p:txBody>
        </p:sp>
        <p:sp>
          <p:nvSpPr>
            <p:cNvPr id="50" name="テキスト ボックス 49">
              <a:extLst>
                <a:ext uri="{FF2B5EF4-FFF2-40B4-BE49-F238E27FC236}">
                  <a16:creationId xmlns:a16="http://schemas.microsoft.com/office/drawing/2014/main" id="{CE4C86DC-CD94-2319-AA7A-51546739BAA9}"/>
                </a:ext>
              </a:extLst>
            </p:cNvPr>
            <p:cNvSpPr txBox="1"/>
            <p:nvPr/>
          </p:nvSpPr>
          <p:spPr>
            <a:xfrm>
              <a:off x="169880" y="1210987"/>
              <a:ext cx="3249677" cy="342674"/>
            </a:xfrm>
            <a:prstGeom prst="rect">
              <a:avLst/>
            </a:prstGeom>
            <a:noFill/>
          </p:spPr>
          <p:txBody>
            <a:bodyPr wrap="square" lIns="108000" tIns="72000" rIns="108000" bIns="5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マイナンバーカードを申請</a:t>
              </a:r>
            </a:p>
          </p:txBody>
        </p:sp>
        <p:sp>
          <p:nvSpPr>
            <p:cNvPr id="51" name="四角形: 角を丸くする 50">
              <a:extLst>
                <a:ext uri="{FF2B5EF4-FFF2-40B4-BE49-F238E27FC236}">
                  <a16:creationId xmlns:a16="http://schemas.microsoft.com/office/drawing/2014/main" id="{9C110758-8411-2E67-19B1-1E63AB197B87}"/>
                </a:ext>
              </a:extLst>
            </p:cNvPr>
            <p:cNvSpPr/>
            <p:nvPr/>
          </p:nvSpPr>
          <p:spPr>
            <a:xfrm rot="20720421">
              <a:off x="188322"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STEP1.</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2" name="Picture 2">
              <a:extLst>
                <a:ext uri="{FF2B5EF4-FFF2-40B4-BE49-F238E27FC236}">
                  <a16:creationId xmlns:a16="http://schemas.microsoft.com/office/drawing/2014/main" id="{15993682-CF66-0A47-3539-AB991841534B}"/>
                </a:ext>
              </a:extLst>
            </p:cNvPr>
            <p:cNvPicPr>
              <a:picLocks noChangeAspect="1" noChangeArrowheads="1"/>
            </p:cNvPicPr>
            <p:nvPr/>
          </p:nvPicPr>
          <p:blipFill>
            <a:blip r:embed="rId4" cstate="print"/>
            <a:srcRect/>
            <a:stretch>
              <a:fillRect/>
            </a:stretch>
          </p:blipFill>
          <p:spPr bwMode="auto">
            <a:xfrm>
              <a:off x="2439561" y="2619354"/>
              <a:ext cx="773823" cy="4887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3" name="四角形: 角を丸くする 52">
              <a:extLst>
                <a:ext uri="{FF2B5EF4-FFF2-40B4-BE49-F238E27FC236}">
                  <a16:creationId xmlns:a16="http://schemas.microsoft.com/office/drawing/2014/main" id="{3F0C32A9-F604-CC80-D428-078E6C8CB14D}"/>
                </a:ext>
              </a:extLst>
            </p:cNvPr>
            <p:cNvSpPr/>
            <p:nvPr/>
          </p:nvSpPr>
          <p:spPr>
            <a:xfrm>
              <a:off x="3514586" y="1046698"/>
              <a:ext cx="3173652" cy="2302035"/>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81942486-06C8-92F6-86D6-AA5AF2D3C1BE}"/>
                </a:ext>
              </a:extLst>
            </p:cNvPr>
            <p:cNvSpPr/>
            <p:nvPr/>
          </p:nvSpPr>
          <p:spPr>
            <a:xfrm>
              <a:off x="3592238"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利用登録の方法</a:t>
              </a:r>
              <a:endParaRPr kumimoji="1" lang="en-US" altLang="ja-JP" sz="1200" b="0"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医療機関・薬局の受付</a:t>
              </a:r>
              <a:br>
                <a:rPr kumimoji="1" lang="en-US" altLang="ja-JP" sz="1200" dirty="0">
                  <a:solidFill>
                    <a:prstClr val="black"/>
                  </a:solidFill>
                  <a:latin typeface="BIZ UDゴシック" panose="020B0400000000000000" pitchFamily="49" charset="-128"/>
                  <a:ea typeface="BIZ UDゴシック" panose="020B0400000000000000" pitchFamily="49" charset="-128"/>
                </a:rPr>
              </a:br>
              <a:r>
                <a:rPr kumimoji="1" lang="ja-JP" altLang="en-US" sz="1200" dirty="0">
                  <a:solidFill>
                    <a:prstClr val="black"/>
                  </a:solidFill>
                  <a:latin typeface="BIZ UDゴシック" panose="020B0400000000000000" pitchFamily="49" charset="-128"/>
                  <a:ea typeface="BIZ UDゴシック" panose="020B0400000000000000" pitchFamily="49" charset="-128"/>
                </a:rPr>
                <a:t>（カードリーダー）で行う</a:t>
              </a:r>
              <a:endParaRPr kumimoji="1" lang="ja-JP" altLang="en-US" sz="1200" dirty="0">
                <a:solidFill>
                  <a:srgbClr val="00B0F0"/>
                </a:solidFill>
                <a:latin typeface="BIZ UDゴシック" panose="020B0400000000000000" pitchFamily="49" charset="-128"/>
                <a:ea typeface="BIZ UDゴシック" panose="020B0400000000000000" pitchFamily="49" charset="-128"/>
              </a:endParaRPr>
            </a:p>
            <a:p>
              <a:pPr marL="228600" lvl="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「マイナポータル</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セブン銀行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10000"/>
                </a:lnSpc>
                <a:spcBef>
                  <a:spcPts val="0"/>
                </a:spcBef>
                <a:spcAft>
                  <a:spcPts val="600"/>
                </a:spcAft>
                <a:buClrTx/>
                <a:buSzTx/>
                <a:buFontTx/>
                <a:buNone/>
                <a:tabLst/>
                <a:defRPr/>
              </a:pP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テキスト ボックス 54">
              <a:extLst>
                <a:ext uri="{FF2B5EF4-FFF2-40B4-BE49-F238E27FC236}">
                  <a16:creationId xmlns:a16="http://schemas.microsoft.com/office/drawing/2014/main" id="{D8125D16-6150-59ED-0F76-EDEB6895F96A}"/>
                </a:ext>
              </a:extLst>
            </p:cNvPr>
            <p:cNvSpPr txBox="1"/>
            <p:nvPr/>
          </p:nvSpPr>
          <p:spPr>
            <a:xfrm>
              <a:off x="3501973" y="1103265"/>
              <a:ext cx="3249677" cy="558118"/>
            </a:xfrm>
            <a:prstGeom prst="rect">
              <a:avLst/>
            </a:prstGeom>
            <a:noFill/>
          </p:spPr>
          <p:txBody>
            <a:bodyPr wrap="square" lIns="108000" tIns="72000" rIns="108000" bIns="5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a:t>
              </a:r>
              <a:br>
                <a:rPr kumimoji="1" lang="en-US" altLang="ja-JP"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健康保険証として登録</a:t>
              </a:r>
            </a:p>
          </p:txBody>
        </p:sp>
        <p:pic>
          <p:nvPicPr>
            <p:cNvPr id="58" name="Picture 54">
              <a:extLst>
                <a:ext uri="{FF2B5EF4-FFF2-40B4-BE49-F238E27FC236}">
                  <a16:creationId xmlns:a16="http://schemas.microsoft.com/office/drawing/2014/main" id="{645277D9-5E11-D1A1-46AA-A99BA27F98B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41851" y="2790020"/>
              <a:ext cx="543835" cy="540064"/>
            </a:xfrm>
            <a:prstGeom prst="rect">
              <a:avLst/>
            </a:prstGeom>
          </p:spPr>
        </p:pic>
        <p:pic>
          <p:nvPicPr>
            <p:cNvPr id="63" name="図 6" descr="テーブル が含まれている画像&#10;&#10;自動的に生成された説明">
              <a:extLst>
                <a:ext uri="{FF2B5EF4-FFF2-40B4-BE49-F238E27FC236}">
                  <a16:creationId xmlns:a16="http://schemas.microsoft.com/office/drawing/2014/main" id="{CBAB6F60-A367-E9F3-3A17-B56878161CF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8112" y="2852361"/>
              <a:ext cx="717753" cy="507829"/>
            </a:xfrm>
            <a:prstGeom prst="rect">
              <a:avLst/>
            </a:prstGeom>
          </p:spPr>
        </p:pic>
        <p:sp>
          <p:nvSpPr>
            <p:cNvPr id="192" name="四角形: 角を丸くする 191">
              <a:extLst>
                <a:ext uri="{FF2B5EF4-FFF2-40B4-BE49-F238E27FC236}">
                  <a16:creationId xmlns:a16="http://schemas.microsoft.com/office/drawing/2014/main" id="{72B405E9-74CE-E2A5-9604-81F6236AD2BC}"/>
                </a:ext>
              </a:extLst>
            </p:cNvPr>
            <p:cNvSpPr/>
            <p:nvPr/>
          </p:nvSpPr>
          <p:spPr>
            <a:xfrm rot="20720421">
              <a:off x="3426739"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STEP2.</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descr="冷蔵庫の前に立っている&#10;&#10;中程度の精度で自動的に生成された説明">
            <a:extLst>
              <a:ext uri="{FF2B5EF4-FFF2-40B4-BE49-F238E27FC236}">
                <a16:creationId xmlns:a16="http://schemas.microsoft.com/office/drawing/2014/main" id="{5709FB62-639E-7ACB-D8C2-C9DE774B9C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200" b="94933" l="10000" r="90000">
                        <a14:foregroundMark x1="39800" y1="9800" x2="63400" y2="10467"/>
                        <a14:foregroundMark x1="42900" y1="35800" x2="58700" y2="40533"/>
                        <a14:foregroundMark x1="58700" y1="40533" x2="59700" y2="40533"/>
                        <a14:foregroundMark x1="35700" y1="8800" x2="35700" y2="14867"/>
                        <a14:foregroundMark x1="38200" y1="7133" x2="61900" y2="6200"/>
                        <a14:foregroundMark x1="31300" y1="49200" x2="32400" y2="54267"/>
                        <a14:foregroundMark x1="32400" y1="54267" x2="32900" y2="54467"/>
                        <a14:foregroundMark x1="67900" y1="48733" x2="68000" y2="53200"/>
                        <a14:foregroundMark x1="34900" y1="90867" x2="40500" y2="95400"/>
                        <a14:foregroundMark x1="40500" y1="95400" x2="56100" y2="95067"/>
                        <a14:foregroundMark x1="56100" y1="95067" x2="47800" y2="89867"/>
                        <a14:foregroundMark x1="47800" y1="89867" x2="38800" y2="91133"/>
                        <a14:foregroundMark x1="34000" y1="95133" x2="57600" y2="94933"/>
                        <a14:foregroundMark x1="57600" y1="94933" x2="64500" y2="94933"/>
                      </a14:backgroundRemoval>
                    </a14:imgEffect>
                  </a14:imgLayer>
                </a14:imgProps>
              </a:ext>
              <a:ext uri="{28A0092B-C50C-407E-A947-70E740481C1C}">
                <a14:useLocalDpi xmlns:a14="http://schemas.microsoft.com/office/drawing/2010/main" val="0"/>
              </a:ext>
            </a:extLst>
          </a:blip>
          <a:stretch>
            <a:fillRect/>
          </a:stretch>
        </p:blipFill>
        <p:spPr>
          <a:xfrm>
            <a:off x="5876931" y="1883017"/>
            <a:ext cx="949141" cy="1423712"/>
          </a:xfrm>
          <a:prstGeom prst="rect">
            <a:avLst/>
          </a:prstGeom>
        </p:spPr>
      </p:pic>
      <p:sp>
        <p:nvSpPr>
          <p:cNvPr id="261" name="四角形: 角を丸くする 260">
            <a:extLst>
              <a:ext uri="{FF2B5EF4-FFF2-40B4-BE49-F238E27FC236}">
                <a16:creationId xmlns:a16="http://schemas.microsoft.com/office/drawing/2014/main" id="{49507FDC-5019-19CF-DC88-3450A7D88F57}"/>
              </a:ext>
            </a:extLst>
          </p:cNvPr>
          <p:cNvSpPr/>
          <p:nvPr/>
        </p:nvSpPr>
        <p:spPr>
          <a:xfrm>
            <a:off x="215493" y="4328995"/>
            <a:ext cx="6427015" cy="113349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フローチャート: 代替処理 246">
            <a:extLst>
              <a:ext uri="{FF2B5EF4-FFF2-40B4-BE49-F238E27FC236}">
                <a16:creationId xmlns:a16="http://schemas.microsoft.com/office/drawing/2014/main" id="{123C77FD-9B36-7FCB-ED1C-49FEFFF0A795}"/>
              </a:ext>
            </a:extLst>
          </p:cNvPr>
          <p:cNvSpPr/>
          <p:nvPr/>
        </p:nvSpPr>
        <p:spPr>
          <a:xfrm>
            <a:off x="304935" y="4377698"/>
            <a:ext cx="5335937" cy="103609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ップには保険証情報や医療情報自体は入っていません。紛失・盗難の場合はいつでも一時利用停止ができますし、暗証番号は一定回数間違うと機能がロックされます。不正に情報を読みだそうとするとチップが壊れる仕組みもあ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descr="アイコン&#10;&#10;自動的に生成された説明">
            <a:extLst>
              <a:ext uri="{FF2B5EF4-FFF2-40B4-BE49-F238E27FC236}">
                <a16:creationId xmlns:a16="http://schemas.microsoft.com/office/drawing/2014/main" id="{870F3144-F447-7A3F-1B12-9E4E656C525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0517" y1="14082" x2="28983" y2="41324"/>
                        <a14:foregroundMark x1="40682" y1="15591" x2="48207" y2="36798"/>
                        <a14:foregroundMark x1="33157" y1="36379" x2="22928" y2="43671"/>
                        <a14:foregroundMark x1="24162" y1="43462" x2="40976" y2="56329"/>
                        <a14:foregroundMark x1="46972" y1="16471" x2="46972" y2="37469"/>
                        <a14:foregroundMark x1="38566" y1="36379" x2="34039" y2="57586"/>
                        <a14:foregroundMark x1="51205" y1="38307" x2="32275" y2="59095"/>
                        <a14:foregroundMark x1="52087" y1="36379" x2="30159" y2="59514"/>
                        <a14:foregroundMark x1="54791" y1="38516" x2="33157" y2="61023"/>
                        <a14:foregroundMark x1="56908" y1="38516" x2="39800" y2="58256"/>
                        <a14:foregroundMark x1="59906" y1="42163" x2="43092" y2="58256"/>
                        <a14:foregroundMark x1="58436" y1="39396" x2="38272" y2="54149"/>
                        <a14:foregroundMark x1="26867" y1="37888" x2="31335" y2="60604"/>
                        <a14:foregroundMark x1="25044" y1="42791" x2="34685" y2="62322"/>
                        <a14:foregroundMark x1="27160" y1="38307" x2="33157" y2="58676"/>
                        <a14:foregroundMark x1="25632" y1="38097" x2="15109" y2="49036"/>
                        <a14:foregroundMark x1="33451" y1="64250" x2="48501" y2="59933"/>
                        <a14:foregroundMark x1="26867" y1="67016" x2="58436" y2="63579"/>
                        <a14:foregroundMark x1="26279" y1="74937" x2="56908" y2="72590"/>
                        <a14:foregroundMark x1="66196" y1="71752" x2="62904" y2="73009"/>
                        <a14:foregroundMark x1="75544" y1="38935" x2="75544" y2="38935"/>
                        <a14:foregroundMark x1="79130" y1="32733" x2="86949" y2="29757"/>
                      </a14:backgroundRemoval>
                    </a14:imgEffect>
                  </a14:imgLayer>
                </a14:imgProps>
              </a:ext>
              <a:ext uri="{28A0092B-C50C-407E-A947-70E740481C1C}">
                <a14:useLocalDpi xmlns:a14="http://schemas.microsoft.com/office/drawing/2010/main" val="0"/>
              </a:ext>
            </a:extLst>
          </a:blip>
          <a:stretch>
            <a:fillRect/>
          </a:stretch>
        </p:blipFill>
        <p:spPr>
          <a:xfrm>
            <a:off x="5682611" y="4355743"/>
            <a:ext cx="769941" cy="1080000"/>
          </a:xfrm>
          <a:prstGeom prst="rect">
            <a:avLst/>
          </a:prstGeom>
        </p:spPr>
      </p:pic>
      <p:sp>
        <p:nvSpPr>
          <p:cNvPr id="246" name="正方形/長方形 245">
            <a:extLst>
              <a:ext uri="{FF2B5EF4-FFF2-40B4-BE49-F238E27FC236}">
                <a16:creationId xmlns:a16="http://schemas.microsoft.com/office/drawing/2014/main" id="{76DBB5DB-0D32-807A-45EC-F0380E289242}"/>
              </a:ext>
            </a:extLst>
          </p:cNvPr>
          <p:cNvSpPr/>
          <p:nvPr/>
        </p:nvSpPr>
        <p:spPr>
          <a:xfrm>
            <a:off x="189000" y="400737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マイナンバーカードは安全なの？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正方形/長方形 39">
            <a:extLst>
              <a:ext uri="{FF2B5EF4-FFF2-40B4-BE49-F238E27FC236}">
                <a16:creationId xmlns:a16="http://schemas.microsoft.com/office/drawing/2014/main" id="{81CDBFF4-24B6-44B9-BC85-598BAAA1A219}"/>
              </a:ext>
            </a:extLst>
          </p:cNvPr>
          <p:cNvSpPr/>
          <p:nvPr/>
        </p:nvSpPr>
        <p:spPr>
          <a:xfrm>
            <a:off x="189000" y="729202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どうやって受付するの？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6" name="四角形: 角を丸くする 255">
            <a:extLst>
              <a:ext uri="{FF2B5EF4-FFF2-40B4-BE49-F238E27FC236}">
                <a16:creationId xmlns:a16="http://schemas.microsoft.com/office/drawing/2014/main" id="{FF1E3F88-EE2D-6CBC-FDA5-E6C421960E3D}"/>
              </a:ext>
            </a:extLst>
          </p:cNvPr>
          <p:cNvSpPr/>
          <p:nvPr/>
        </p:nvSpPr>
        <p:spPr>
          <a:xfrm>
            <a:off x="215493" y="7627145"/>
            <a:ext cx="6427015" cy="1134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フローチャート: 代替処理 46">
            <a:extLst>
              <a:ext uri="{FF2B5EF4-FFF2-40B4-BE49-F238E27FC236}">
                <a16:creationId xmlns:a16="http://schemas.microsoft.com/office/drawing/2014/main" id="{C8505446-5DC6-4105-8D8D-F31692E8F8E3}"/>
              </a:ext>
            </a:extLst>
          </p:cNvPr>
          <p:cNvSpPr/>
          <p:nvPr/>
        </p:nvSpPr>
        <p:spPr>
          <a:xfrm>
            <a:off x="295938" y="7777432"/>
            <a:ext cx="5335936"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マイナ受付は顔認証付きカードリーダーで行います。マイナンバーカードを読み取り口に置くと受付が始まりますので、画面の指示に沿って受付をしてください。</a:t>
            </a:r>
          </a:p>
        </p:txBody>
      </p:sp>
      <p:sp>
        <p:nvSpPr>
          <p:cNvPr id="16" name="正方形/長方形 15">
            <a:extLst>
              <a:ext uri="{FF2B5EF4-FFF2-40B4-BE49-F238E27FC236}">
                <a16:creationId xmlns:a16="http://schemas.microsoft.com/office/drawing/2014/main" id="{7007354D-7896-25C2-C8E6-A2CA4FF45BD4}"/>
              </a:ext>
            </a:extLst>
          </p:cNvPr>
          <p:cNvSpPr/>
          <p:nvPr/>
        </p:nvSpPr>
        <p:spPr>
          <a:xfrm>
            <a:off x="189000" y="5645962"/>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マイナンバーカードを健康保険証として利用するためにはどうしたらいいの？</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D066EEB7-22F8-4DDD-8837-BF1FB1CEA4A9}"/>
              </a:ext>
            </a:extLst>
          </p:cNvPr>
          <p:cNvSpPr/>
          <p:nvPr/>
        </p:nvSpPr>
        <p:spPr>
          <a:xfrm>
            <a:off x="215493" y="5984839"/>
            <a:ext cx="6427015" cy="123587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代替処理 22">
            <a:extLst>
              <a:ext uri="{FF2B5EF4-FFF2-40B4-BE49-F238E27FC236}">
                <a16:creationId xmlns:a16="http://schemas.microsoft.com/office/drawing/2014/main" id="{6934807E-A470-25BD-A55A-70093CF63014}"/>
              </a:ext>
            </a:extLst>
          </p:cNvPr>
          <p:cNvSpPr/>
          <p:nvPr/>
        </p:nvSpPr>
        <p:spPr>
          <a:xfrm>
            <a:off x="215493" y="6218710"/>
            <a:ext cx="5335200"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マイナンバーカードを健康保険証として利用するためには、ご利用登録が必要です。初めて医療機関を受診していただいても顔認証付きカードリーダーの画面で、そのまま初回の利用登録ができます。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Picture 54">
            <a:extLst>
              <a:ext uri="{FF2B5EF4-FFF2-40B4-BE49-F238E27FC236}">
                <a16:creationId xmlns:a16="http://schemas.microsoft.com/office/drawing/2014/main" id="{77EF30D1-3564-4323-3A3A-48335FFFDDE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23811" y="6010768"/>
            <a:ext cx="1087541" cy="1080000"/>
          </a:xfrm>
          <a:prstGeom prst="rect">
            <a:avLst/>
          </a:prstGeom>
        </p:spPr>
      </p:pic>
      <p:pic>
        <p:nvPicPr>
          <p:cNvPr id="10" name="図 9" descr="ダイアグラム&#10;&#10;低い精度で自動的に生成された説明">
            <a:extLst>
              <a:ext uri="{FF2B5EF4-FFF2-40B4-BE49-F238E27FC236}">
                <a16:creationId xmlns:a16="http://schemas.microsoft.com/office/drawing/2014/main" id="{D0606689-44F9-E974-9D59-C78184E587D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49178" y1="49860" x2="38841" y2="45226"/>
                        <a14:foregroundMark x1="38841" y1="45226" x2="44949" y2="40145"/>
                        <a14:foregroundMark x1="44949" y1="40145" x2="46437" y2="45114"/>
                        <a14:foregroundMark x1="46437" y1="45114" x2="48395" y2="47515"/>
                        <a14:foregroundMark x1="55051" y1="55165" x2="41660" y2="54104"/>
                        <a14:foregroundMark x1="41660" y1="54104" x2="55677" y2="50363"/>
                        <a14:foregroundMark x1="55677" y1="50363" x2="57478" y2="55667"/>
                        <a14:foregroundMark x1="57478" y1="55667" x2="51057" y2="57566"/>
                        <a14:foregroundMark x1="45576" y1="38191" x2="42130" y2="29425"/>
                        <a14:foregroundMark x1="42130" y1="29425" x2="45889" y2="36013"/>
                        <a14:foregroundMark x1="45889" y1="36013" x2="45184" y2="37465"/>
                        <a14:foregroundMark x1="54111" y1="40759" x2="55599" y2="35623"/>
                        <a14:foregroundMark x1="55599" y1="35623" x2="54894" y2="39252"/>
                        <a14:foregroundMark x1="25215" y1="51312" x2="25215" y2="51480"/>
                      </a14:backgroundRemoval>
                    </a14:imgEffect>
                  </a14:imgLayer>
                </a14:imgProps>
              </a:ext>
              <a:ext uri="{28A0092B-C50C-407E-A947-70E740481C1C}">
                <a14:useLocalDpi xmlns:a14="http://schemas.microsoft.com/office/drawing/2010/main" val="0"/>
              </a:ext>
            </a:extLst>
          </a:blip>
          <a:srcRect l="14076" t="25449" r="13686" b="28067"/>
          <a:stretch/>
        </p:blipFill>
        <p:spPr>
          <a:xfrm>
            <a:off x="5491581" y="7674306"/>
            <a:ext cx="1152000" cy="1039678"/>
          </a:xfrm>
          <a:prstGeom prst="rect">
            <a:avLst/>
          </a:prstGeom>
        </p:spPr>
      </p:pic>
    </p:spTree>
    <p:extLst>
      <p:ext uri="{BB962C8B-B14F-4D97-AF65-F5344CB8AC3E}">
        <p14:creationId xmlns:p14="http://schemas.microsoft.com/office/powerpoint/2010/main" val="26042605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758a7b-10cf-4456-8e74-56d51dda6b0f">
      <Terms xmlns="http://schemas.microsoft.com/office/infopath/2007/PartnerControls"/>
    </lcf76f155ced4ddcb4097134ff3c332f>
    <TaxCatchAll xmlns="463df8c3-1c35-4f9a-934b-177c1f19fdfd" xsi:nil="true"/>
    <SharedWithUsers xmlns="463df8c3-1c35-4f9a-934b-177c1f19fdfd">
      <UserInfo>
        <DisplayName>電子処方箋チーム メンバー</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B19D256A3494191BF0208EE3DFFFA" ma:contentTypeVersion="13" ma:contentTypeDescription="Create a new document." ma:contentTypeScope="" ma:versionID="7e3c5789ee18eb6e0d19ebf66ec5a9b3">
  <xsd:schema xmlns:xsd="http://www.w3.org/2001/XMLSchema" xmlns:xs="http://www.w3.org/2001/XMLSchema" xmlns:p="http://schemas.microsoft.com/office/2006/metadata/properties" xmlns:ns2="2d758a7b-10cf-4456-8e74-56d51dda6b0f" xmlns:ns3="463df8c3-1c35-4f9a-934b-177c1f19fdfd" targetNamespace="http://schemas.microsoft.com/office/2006/metadata/properties" ma:root="true" ma:fieldsID="7e1f5359cdf4f95048ce4210d2c2476a" ns2:_="" ns3:_="">
    <xsd:import namespace="2d758a7b-10cf-4456-8e74-56d51dda6b0f"/>
    <xsd:import namespace="463df8c3-1c35-4f9a-934b-177c1f19fd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8a7b-10cf-4456-8e74-56d51dda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df8c3-1c35-4f9a-934b-177c1f19fd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8799e01-89b9-48a1-9c79-b49b05709465}" ma:internalName="TaxCatchAll" ma:showField="CatchAllData" ma:web="463df8c3-1c35-4f9a-934b-177c1f19fd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2233A-9AEB-4357-B4FA-F37EAB3F74E0}">
  <ds:schemaRefs>
    <ds:schemaRef ds:uri="http://schemas.microsoft.com/sharepoint/v3/contenttype/forms"/>
  </ds:schemaRefs>
</ds:datastoreItem>
</file>

<file path=customXml/itemProps2.xml><?xml version="1.0" encoding="utf-8"?>
<ds:datastoreItem xmlns:ds="http://schemas.openxmlformats.org/officeDocument/2006/customXml" ds:itemID="{B66B435C-164F-4C04-A51C-6AF9323D2E74}">
  <ds:schemaRefs>
    <ds:schemaRef ds:uri="http://purl.org/dc/terms/"/>
    <ds:schemaRef ds:uri="http://purl.org/dc/dcmitype/"/>
    <ds:schemaRef ds:uri="463df8c3-1c35-4f9a-934b-177c1f19fdfd"/>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d758a7b-10cf-4456-8e74-56d51dda6b0f"/>
    <ds:schemaRef ds:uri="http://schemas.microsoft.com/office/2006/metadata/properties"/>
  </ds:schemaRefs>
</ds:datastoreItem>
</file>

<file path=customXml/itemProps3.xml><?xml version="1.0" encoding="utf-8"?>
<ds:datastoreItem xmlns:ds="http://schemas.openxmlformats.org/officeDocument/2006/customXml" ds:itemID="{2B2C666A-3DDF-4537-A59F-12DB0F9D70BB}">
  <ds:schemaRefs>
    <ds:schemaRef ds:uri="2d758a7b-10cf-4456-8e74-56d51dda6b0f"/>
    <ds:schemaRef ds:uri="463df8c3-1c35-4f9a-934b-177c1f19fd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 2013 - 2022</Template>
  <TotalTime>184</TotalTime>
  <Words>619</Words>
  <Application>Microsoft Office PowerPoint</Application>
  <PresentationFormat>A4 210 x 297 mm</PresentationFormat>
  <Paragraphs>45</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23</cp:revision>
  <cp:lastPrinted>2023-12-21T05:50:28Z</cp:lastPrinted>
  <dcterms:created xsi:type="dcterms:W3CDTF">2023-05-02T02:30:04Z</dcterms:created>
  <dcterms:modified xsi:type="dcterms:W3CDTF">2024-01-11T10:47:10Z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0x0101003D4B19D256A3494191BF0208EE3DFFFA</vt:lpwstr>
  </property>
  <property fmtid="{D5CDD505-2E9C-101B-9397-08002B2CF9AE}" pid="3" name="MediaServiceImageTags">
    <vt:lpwstr/>
  </property>
</Properties>
</file>